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84" r:id="rId2"/>
    <p:sldId id="256" r:id="rId3"/>
    <p:sldId id="258" r:id="rId4"/>
    <p:sldId id="259" r:id="rId5"/>
    <p:sldId id="262" r:id="rId6"/>
    <p:sldId id="285" r:id="rId7"/>
    <p:sldId id="260" r:id="rId8"/>
    <p:sldId id="261" r:id="rId9"/>
    <p:sldId id="275" r:id="rId10"/>
    <p:sldId id="263" r:id="rId11"/>
    <p:sldId id="282" r:id="rId12"/>
    <p:sldId id="264" r:id="rId13"/>
    <p:sldId id="265" r:id="rId14"/>
    <p:sldId id="269" r:id="rId15"/>
    <p:sldId id="270" r:id="rId16"/>
    <p:sldId id="271" r:id="rId17"/>
    <p:sldId id="276" r:id="rId18"/>
    <p:sldId id="272" r:id="rId19"/>
    <p:sldId id="273" r:id="rId20"/>
    <p:sldId id="274" r:id="rId21"/>
    <p:sldId id="277" r:id="rId22"/>
    <p:sldId id="278" r:id="rId23"/>
    <p:sldId id="279" r:id="rId24"/>
    <p:sldId id="280" r:id="rId25"/>
    <p:sldId id="281" r:id="rId26"/>
    <p:sldId id="283" r:id="rId27"/>
  </p:sldIdLst>
  <p:sldSz cx="12192000" cy="6858000"/>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2425CE4-1CE9-4A04-9561-CA14FE359D05}" v="107" dt="2023-08-16T20:51:58.08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4" d="100"/>
          <a:sy n="64" d="100"/>
        </p:scale>
        <p:origin x="978"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8A70DC-E52D-5DE8-5100-E4FDEFBCE7F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6711EF75-208E-0835-C148-11740F21987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28E2AC37-2D2F-F0EE-74D7-085945196189}"/>
              </a:ext>
            </a:extLst>
          </p:cNvPr>
          <p:cNvSpPr>
            <a:spLocks noGrp="1"/>
          </p:cNvSpPr>
          <p:nvPr>
            <p:ph type="dt" sz="half" idx="10"/>
          </p:nvPr>
        </p:nvSpPr>
        <p:spPr/>
        <p:txBody>
          <a:bodyPr/>
          <a:lstStyle/>
          <a:p>
            <a:fld id="{774852AD-F3E7-4440-9FDA-F66890499825}" type="datetimeFigureOut">
              <a:rPr lang="en-US" smtClean="0"/>
              <a:t>8/21/2023</a:t>
            </a:fld>
            <a:endParaRPr lang="en-US" dirty="0"/>
          </a:p>
        </p:txBody>
      </p:sp>
      <p:sp>
        <p:nvSpPr>
          <p:cNvPr id="5" name="Footer Placeholder 4">
            <a:extLst>
              <a:ext uri="{FF2B5EF4-FFF2-40B4-BE49-F238E27FC236}">
                <a16:creationId xmlns:a16="http://schemas.microsoft.com/office/drawing/2014/main" id="{49CA8729-755D-0E81-E117-72B369629371}"/>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B9A70DAC-1605-5FE9-C4A2-FD9E6A0E994D}"/>
              </a:ext>
            </a:extLst>
          </p:cNvPr>
          <p:cNvSpPr>
            <a:spLocks noGrp="1"/>
          </p:cNvSpPr>
          <p:nvPr>
            <p:ph type="sldNum" sz="quarter" idx="12"/>
          </p:nvPr>
        </p:nvSpPr>
        <p:spPr/>
        <p:txBody>
          <a:bodyPr/>
          <a:lstStyle/>
          <a:p>
            <a:fld id="{9E1D0E7B-5CE3-4F0F-9B0D-42E9C979BBBE}" type="slidenum">
              <a:rPr lang="en-US" smtClean="0"/>
              <a:t>‹#›</a:t>
            </a:fld>
            <a:endParaRPr lang="en-US" dirty="0"/>
          </a:p>
        </p:txBody>
      </p:sp>
    </p:spTree>
    <p:extLst>
      <p:ext uri="{BB962C8B-B14F-4D97-AF65-F5344CB8AC3E}">
        <p14:creationId xmlns:p14="http://schemas.microsoft.com/office/powerpoint/2010/main" val="12826061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8A138D-C91A-0061-613B-B0335A2F148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C98BB82-0DD0-F2AD-CC16-8E6D4728DF3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0994A3B-A64A-668E-5932-6AF1CDA7D0E1}"/>
              </a:ext>
            </a:extLst>
          </p:cNvPr>
          <p:cNvSpPr>
            <a:spLocks noGrp="1"/>
          </p:cNvSpPr>
          <p:nvPr>
            <p:ph type="dt" sz="half" idx="10"/>
          </p:nvPr>
        </p:nvSpPr>
        <p:spPr/>
        <p:txBody>
          <a:bodyPr/>
          <a:lstStyle/>
          <a:p>
            <a:fld id="{774852AD-F3E7-4440-9FDA-F66890499825}" type="datetimeFigureOut">
              <a:rPr lang="en-US" smtClean="0"/>
              <a:t>8/21/2023</a:t>
            </a:fld>
            <a:endParaRPr lang="en-US" dirty="0"/>
          </a:p>
        </p:txBody>
      </p:sp>
      <p:sp>
        <p:nvSpPr>
          <p:cNvPr id="5" name="Footer Placeholder 4">
            <a:extLst>
              <a:ext uri="{FF2B5EF4-FFF2-40B4-BE49-F238E27FC236}">
                <a16:creationId xmlns:a16="http://schemas.microsoft.com/office/drawing/2014/main" id="{4106FD2D-7E08-DC1B-5935-EFB3B46EC085}"/>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4AF5CD65-0E43-1A35-92B5-4091F99C6068}"/>
              </a:ext>
            </a:extLst>
          </p:cNvPr>
          <p:cNvSpPr>
            <a:spLocks noGrp="1"/>
          </p:cNvSpPr>
          <p:nvPr>
            <p:ph type="sldNum" sz="quarter" idx="12"/>
          </p:nvPr>
        </p:nvSpPr>
        <p:spPr/>
        <p:txBody>
          <a:bodyPr/>
          <a:lstStyle/>
          <a:p>
            <a:fld id="{9E1D0E7B-5CE3-4F0F-9B0D-42E9C979BBBE}" type="slidenum">
              <a:rPr lang="en-US" smtClean="0"/>
              <a:t>‹#›</a:t>
            </a:fld>
            <a:endParaRPr lang="en-US" dirty="0"/>
          </a:p>
        </p:txBody>
      </p:sp>
    </p:spTree>
    <p:extLst>
      <p:ext uri="{BB962C8B-B14F-4D97-AF65-F5344CB8AC3E}">
        <p14:creationId xmlns:p14="http://schemas.microsoft.com/office/powerpoint/2010/main" val="31807777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C96C6DD-CD82-E960-6551-733E19A97AC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B67C9309-8DBD-FED5-5DF2-A7DE58A153C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D9FFCFF-241C-BEA9-6463-8ADEE9EE465D}"/>
              </a:ext>
            </a:extLst>
          </p:cNvPr>
          <p:cNvSpPr>
            <a:spLocks noGrp="1"/>
          </p:cNvSpPr>
          <p:nvPr>
            <p:ph type="dt" sz="half" idx="10"/>
          </p:nvPr>
        </p:nvSpPr>
        <p:spPr/>
        <p:txBody>
          <a:bodyPr/>
          <a:lstStyle/>
          <a:p>
            <a:fld id="{774852AD-F3E7-4440-9FDA-F66890499825}" type="datetimeFigureOut">
              <a:rPr lang="en-US" smtClean="0"/>
              <a:t>8/21/2023</a:t>
            </a:fld>
            <a:endParaRPr lang="en-US" dirty="0"/>
          </a:p>
        </p:txBody>
      </p:sp>
      <p:sp>
        <p:nvSpPr>
          <p:cNvPr id="5" name="Footer Placeholder 4">
            <a:extLst>
              <a:ext uri="{FF2B5EF4-FFF2-40B4-BE49-F238E27FC236}">
                <a16:creationId xmlns:a16="http://schemas.microsoft.com/office/drawing/2014/main" id="{1BE36DF1-2028-D9C6-4225-F443900C83A7}"/>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86502A31-B051-2B10-4650-DAA5858180B4}"/>
              </a:ext>
            </a:extLst>
          </p:cNvPr>
          <p:cNvSpPr>
            <a:spLocks noGrp="1"/>
          </p:cNvSpPr>
          <p:nvPr>
            <p:ph type="sldNum" sz="quarter" idx="12"/>
          </p:nvPr>
        </p:nvSpPr>
        <p:spPr/>
        <p:txBody>
          <a:bodyPr/>
          <a:lstStyle/>
          <a:p>
            <a:fld id="{9E1D0E7B-5CE3-4F0F-9B0D-42E9C979BBBE}" type="slidenum">
              <a:rPr lang="en-US" smtClean="0"/>
              <a:t>‹#›</a:t>
            </a:fld>
            <a:endParaRPr lang="en-US" dirty="0"/>
          </a:p>
        </p:txBody>
      </p:sp>
    </p:spTree>
    <p:extLst>
      <p:ext uri="{BB962C8B-B14F-4D97-AF65-F5344CB8AC3E}">
        <p14:creationId xmlns:p14="http://schemas.microsoft.com/office/powerpoint/2010/main" val="7056767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647A78-D48D-AE08-13D0-806C09B35DC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575C037-9BCE-6C99-08B5-E88AB543AFD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69EDBF0-74DF-68CE-E4E6-D7911F3E310E}"/>
              </a:ext>
            </a:extLst>
          </p:cNvPr>
          <p:cNvSpPr>
            <a:spLocks noGrp="1"/>
          </p:cNvSpPr>
          <p:nvPr>
            <p:ph type="dt" sz="half" idx="10"/>
          </p:nvPr>
        </p:nvSpPr>
        <p:spPr/>
        <p:txBody>
          <a:bodyPr/>
          <a:lstStyle/>
          <a:p>
            <a:fld id="{774852AD-F3E7-4440-9FDA-F66890499825}" type="datetimeFigureOut">
              <a:rPr lang="en-US" smtClean="0"/>
              <a:t>8/21/2023</a:t>
            </a:fld>
            <a:endParaRPr lang="en-US" dirty="0"/>
          </a:p>
        </p:txBody>
      </p:sp>
      <p:sp>
        <p:nvSpPr>
          <p:cNvPr id="5" name="Footer Placeholder 4">
            <a:extLst>
              <a:ext uri="{FF2B5EF4-FFF2-40B4-BE49-F238E27FC236}">
                <a16:creationId xmlns:a16="http://schemas.microsoft.com/office/drawing/2014/main" id="{35BB0B04-029C-39A8-AE43-410FF73DD2B8}"/>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3878EEED-C894-A494-8ACF-534BE0582123}"/>
              </a:ext>
            </a:extLst>
          </p:cNvPr>
          <p:cNvSpPr>
            <a:spLocks noGrp="1"/>
          </p:cNvSpPr>
          <p:nvPr>
            <p:ph type="sldNum" sz="quarter" idx="12"/>
          </p:nvPr>
        </p:nvSpPr>
        <p:spPr/>
        <p:txBody>
          <a:bodyPr/>
          <a:lstStyle/>
          <a:p>
            <a:fld id="{9E1D0E7B-5CE3-4F0F-9B0D-42E9C979BBBE}" type="slidenum">
              <a:rPr lang="en-US" smtClean="0"/>
              <a:t>‹#›</a:t>
            </a:fld>
            <a:endParaRPr lang="en-US" dirty="0"/>
          </a:p>
        </p:txBody>
      </p:sp>
    </p:spTree>
    <p:extLst>
      <p:ext uri="{BB962C8B-B14F-4D97-AF65-F5344CB8AC3E}">
        <p14:creationId xmlns:p14="http://schemas.microsoft.com/office/powerpoint/2010/main" val="28116342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6B5F1E-5625-80E7-15A9-3C37F4466BB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121740B5-8ED7-27A6-397D-E34330B3F7A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7FDCE05-5EB5-5C95-7AD7-76766887037F}"/>
              </a:ext>
            </a:extLst>
          </p:cNvPr>
          <p:cNvSpPr>
            <a:spLocks noGrp="1"/>
          </p:cNvSpPr>
          <p:nvPr>
            <p:ph type="dt" sz="half" idx="10"/>
          </p:nvPr>
        </p:nvSpPr>
        <p:spPr/>
        <p:txBody>
          <a:bodyPr/>
          <a:lstStyle/>
          <a:p>
            <a:fld id="{774852AD-F3E7-4440-9FDA-F66890499825}" type="datetimeFigureOut">
              <a:rPr lang="en-US" smtClean="0"/>
              <a:t>8/21/2023</a:t>
            </a:fld>
            <a:endParaRPr lang="en-US" dirty="0"/>
          </a:p>
        </p:txBody>
      </p:sp>
      <p:sp>
        <p:nvSpPr>
          <p:cNvPr id="5" name="Footer Placeholder 4">
            <a:extLst>
              <a:ext uri="{FF2B5EF4-FFF2-40B4-BE49-F238E27FC236}">
                <a16:creationId xmlns:a16="http://schemas.microsoft.com/office/drawing/2014/main" id="{6AAC414F-78E2-5F2C-29AC-9E9D614973F9}"/>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52511B81-AF7D-8A99-E804-86C3CFCD6D56}"/>
              </a:ext>
            </a:extLst>
          </p:cNvPr>
          <p:cNvSpPr>
            <a:spLocks noGrp="1"/>
          </p:cNvSpPr>
          <p:nvPr>
            <p:ph type="sldNum" sz="quarter" idx="12"/>
          </p:nvPr>
        </p:nvSpPr>
        <p:spPr/>
        <p:txBody>
          <a:bodyPr/>
          <a:lstStyle/>
          <a:p>
            <a:fld id="{9E1D0E7B-5CE3-4F0F-9B0D-42E9C979BBBE}" type="slidenum">
              <a:rPr lang="en-US" smtClean="0"/>
              <a:t>‹#›</a:t>
            </a:fld>
            <a:endParaRPr lang="en-US" dirty="0"/>
          </a:p>
        </p:txBody>
      </p:sp>
    </p:spTree>
    <p:extLst>
      <p:ext uri="{BB962C8B-B14F-4D97-AF65-F5344CB8AC3E}">
        <p14:creationId xmlns:p14="http://schemas.microsoft.com/office/powerpoint/2010/main" val="35420554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D0B8F8-DD70-6094-E293-8FE759D8DDC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BC6B171-A04C-9BEA-BED9-33178E418BB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23C1192-4938-E631-C1D5-24B63CB1C48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DF396E5-9ABE-5E59-AEA2-7377D0767578}"/>
              </a:ext>
            </a:extLst>
          </p:cNvPr>
          <p:cNvSpPr>
            <a:spLocks noGrp="1"/>
          </p:cNvSpPr>
          <p:nvPr>
            <p:ph type="dt" sz="half" idx="10"/>
          </p:nvPr>
        </p:nvSpPr>
        <p:spPr/>
        <p:txBody>
          <a:bodyPr/>
          <a:lstStyle/>
          <a:p>
            <a:fld id="{774852AD-F3E7-4440-9FDA-F66890499825}" type="datetimeFigureOut">
              <a:rPr lang="en-US" smtClean="0"/>
              <a:t>8/21/2023</a:t>
            </a:fld>
            <a:endParaRPr lang="en-US" dirty="0"/>
          </a:p>
        </p:txBody>
      </p:sp>
      <p:sp>
        <p:nvSpPr>
          <p:cNvPr id="6" name="Footer Placeholder 5">
            <a:extLst>
              <a:ext uri="{FF2B5EF4-FFF2-40B4-BE49-F238E27FC236}">
                <a16:creationId xmlns:a16="http://schemas.microsoft.com/office/drawing/2014/main" id="{AF2C9377-1108-0E97-FB49-640D4B709B75}"/>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6260C8E7-E464-B137-0404-448A736161CA}"/>
              </a:ext>
            </a:extLst>
          </p:cNvPr>
          <p:cNvSpPr>
            <a:spLocks noGrp="1"/>
          </p:cNvSpPr>
          <p:nvPr>
            <p:ph type="sldNum" sz="quarter" idx="12"/>
          </p:nvPr>
        </p:nvSpPr>
        <p:spPr/>
        <p:txBody>
          <a:bodyPr/>
          <a:lstStyle/>
          <a:p>
            <a:fld id="{9E1D0E7B-5CE3-4F0F-9B0D-42E9C979BBBE}" type="slidenum">
              <a:rPr lang="en-US" smtClean="0"/>
              <a:t>‹#›</a:t>
            </a:fld>
            <a:endParaRPr lang="en-US" dirty="0"/>
          </a:p>
        </p:txBody>
      </p:sp>
    </p:spTree>
    <p:extLst>
      <p:ext uri="{BB962C8B-B14F-4D97-AF65-F5344CB8AC3E}">
        <p14:creationId xmlns:p14="http://schemas.microsoft.com/office/powerpoint/2010/main" val="13036094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60A397-A6AD-EF4C-4EED-F02C97BAAD5B}"/>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CE1BA1A-9C19-FDC4-6F57-14D2426A2BD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C85F518-A954-7409-BE42-FD91BEA40F72}"/>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07D8FAB-591E-5D30-A558-F6FA4950DE6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7A32661-DEF5-41CE-D105-ECB7342663F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740AE2C0-C8C5-9888-A094-AADBA5AA42D8}"/>
              </a:ext>
            </a:extLst>
          </p:cNvPr>
          <p:cNvSpPr>
            <a:spLocks noGrp="1"/>
          </p:cNvSpPr>
          <p:nvPr>
            <p:ph type="dt" sz="half" idx="10"/>
          </p:nvPr>
        </p:nvSpPr>
        <p:spPr/>
        <p:txBody>
          <a:bodyPr/>
          <a:lstStyle/>
          <a:p>
            <a:fld id="{774852AD-F3E7-4440-9FDA-F66890499825}" type="datetimeFigureOut">
              <a:rPr lang="en-US" smtClean="0"/>
              <a:t>8/21/2023</a:t>
            </a:fld>
            <a:endParaRPr lang="en-US" dirty="0"/>
          </a:p>
        </p:txBody>
      </p:sp>
      <p:sp>
        <p:nvSpPr>
          <p:cNvPr id="8" name="Footer Placeholder 7">
            <a:extLst>
              <a:ext uri="{FF2B5EF4-FFF2-40B4-BE49-F238E27FC236}">
                <a16:creationId xmlns:a16="http://schemas.microsoft.com/office/drawing/2014/main" id="{4993B5C2-983C-8EFD-90BF-6D0439C0CCD1}"/>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73EE9419-344B-6760-9C0E-97BCD5034F42}"/>
              </a:ext>
            </a:extLst>
          </p:cNvPr>
          <p:cNvSpPr>
            <a:spLocks noGrp="1"/>
          </p:cNvSpPr>
          <p:nvPr>
            <p:ph type="sldNum" sz="quarter" idx="12"/>
          </p:nvPr>
        </p:nvSpPr>
        <p:spPr/>
        <p:txBody>
          <a:bodyPr/>
          <a:lstStyle/>
          <a:p>
            <a:fld id="{9E1D0E7B-5CE3-4F0F-9B0D-42E9C979BBBE}" type="slidenum">
              <a:rPr lang="en-US" smtClean="0"/>
              <a:t>‹#›</a:t>
            </a:fld>
            <a:endParaRPr lang="en-US" dirty="0"/>
          </a:p>
        </p:txBody>
      </p:sp>
    </p:spTree>
    <p:extLst>
      <p:ext uri="{BB962C8B-B14F-4D97-AF65-F5344CB8AC3E}">
        <p14:creationId xmlns:p14="http://schemas.microsoft.com/office/powerpoint/2010/main" val="16121577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F21AD3-6CE8-1FF5-8D66-27E864DB9AB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0353486-F720-8019-C883-976F886FDEBB}"/>
              </a:ext>
            </a:extLst>
          </p:cNvPr>
          <p:cNvSpPr>
            <a:spLocks noGrp="1"/>
          </p:cNvSpPr>
          <p:nvPr>
            <p:ph type="dt" sz="half" idx="10"/>
          </p:nvPr>
        </p:nvSpPr>
        <p:spPr/>
        <p:txBody>
          <a:bodyPr/>
          <a:lstStyle/>
          <a:p>
            <a:fld id="{774852AD-F3E7-4440-9FDA-F66890499825}" type="datetimeFigureOut">
              <a:rPr lang="en-US" smtClean="0"/>
              <a:t>8/21/2023</a:t>
            </a:fld>
            <a:endParaRPr lang="en-US" dirty="0"/>
          </a:p>
        </p:txBody>
      </p:sp>
      <p:sp>
        <p:nvSpPr>
          <p:cNvPr id="4" name="Footer Placeholder 3">
            <a:extLst>
              <a:ext uri="{FF2B5EF4-FFF2-40B4-BE49-F238E27FC236}">
                <a16:creationId xmlns:a16="http://schemas.microsoft.com/office/drawing/2014/main" id="{31DD91C9-852D-0910-143C-886BFB4B2ABD}"/>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F3F59B85-68B9-7C6D-27F6-3EEB3D901735}"/>
              </a:ext>
            </a:extLst>
          </p:cNvPr>
          <p:cNvSpPr>
            <a:spLocks noGrp="1"/>
          </p:cNvSpPr>
          <p:nvPr>
            <p:ph type="sldNum" sz="quarter" idx="12"/>
          </p:nvPr>
        </p:nvSpPr>
        <p:spPr/>
        <p:txBody>
          <a:bodyPr/>
          <a:lstStyle/>
          <a:p>
            <a:fld id="{9E1D0E7B-5CE3-4F0F-9B0D-42E9C979BBBE}" type="slidenum">
              <a:rPr lang="en-US" smtClean="0"/>
              <a:t>‹#›</a:t>
            </a:fld>
            <a:endParaRPr lang="en-US" dirty="0"/>
          </a:p>
        </p:txBody>
      </p:sp>
    </p:spTree>
    <p:extLst>
      <p:ext uri="{BB962C8B-B14F-4D97-AF65-F5344CB8AC3E}">
        <p14:creationId xmlns:p14="http://schemas.microsoft.com/office/powerpoint/2010/main" val="10121632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4DB6CE3-A693-ED7C-8784-73449DBE06EB}"/>
              </a:ext>
            </a:extLst>
          </p:cNvPr>
          <p:cNvSpPr>
            <a:spLocks noGrp="1"/>
          </p:cNvSpPr>
          <p:nvPr>
            <p:ph type="dt" sz="half" idx="10"/>
          </p:nvPr>
        </p:nvSpPr>
        <p:spPr/>
        <p:txBody>
          <a:bodyPr/>
          <a:lstStyle/>
          <a:p>
            <a:fld id="{774852AD-F3E7-4440-9FDA-F66890499825}" type="datetimeFigureOut">
              <a:rPr lang="en-US" smtClean="0"/>
              <a:t>8/21/2023</a:t>
            </a:fld>
            <a:endParaRPr lang="en-US" dirty="0"/>
          </a:p>
        </p:txBody>
      </p:sp>
      <p:sp>
        <p:nvSpPr>
          <p:cNvPr id="3" name="Footer Placeholder 2">
            <a:extLst>
              <a:ext uri="{FF2B5EF4-FFF2-40B4-BE49-F238E27FC236}">
                <a16:creationId xmlns:a16="http://schemas.microsoft.com/office/drawing/2014/main" id="{2832849B-E5BC-2026-A247-125BD29461A8}"/>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8C7ACCAB-8FFC-DA40-CA00-7433E6506A2C}"/>
              </a:ext>
            </a:extLst>
          </p:cNvPr>
          <p:cNvSpPr>
            <a:spLocks noGrp="1"/>
          </p:cNvSpPr>
          <p:nvPr>
            <p:ph type="sldNum" sz="quarter" idx="12"/>
          </p:nvPr>
        </p:nvSpPr>
        <p:spPr/>
        <p:txBody>
          <a:bodyPr/>
          <a:lstStyle/>
          <a:p>
            <a:fld id="{9E1D0E7B-5CE3-4F0F-9B0D-42E9C979BBBE}" type="slidenum">
              <a:rPr lang="en-US" smtClean="0"/>
              <a:t>‹#›</a:t>
            </a:fld>
            <a:endParaRPr lang="en-US" dirty="0"/>
          </a:p>
        </p:txBody>
      </p:sp>
    </p:spTree>
    <p:extLst>
      <p:ext uri="{BB962C8B-B14F-4D97-AF65-F5344CB8AC3E}">
        <p14:creationId xmlns:p14="http://schemas.microsoft.com/office/powerpoint/2010/main" val="17487563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C9DD61-418F-5981-9196-21B6AB5DFFB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41D1DB4B-7B1E-AEE9-E5DA-4B3823AF69C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53BC836D-393E-9B73-B7F3-DF02CCED189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5019578-526A-2654-55A3-4A673036161B}"/>
              </a:ext>
            </a:extLst>
          </p:cNvPr>
          <p:cNvSpPr>
            <a:spLocks noGrp="1"/>
          </p:cNvSpPr>
          <p:nvPr>
            <p:ph type="dt" sz="half" idx="10"/>
          </p:nvPr>
        </p:nvSpPr>
        <p:spPr/>
        <p:txBody>
          <a:bodyPr/>
          <a:lstStyle/>
          <a:p>
            <a:fld id="{774852AD-F3E7-4440-9FDA-F66890499825}" type="datetimeFigureOut">
              <a:rPr lang="en-US" smtClean="0"/>
              <a:t>8/21/2023</a:t>
            </a:fld>
            <a:endParaRPr lang="en-US" dirty="0"/>
          </a:p>
        </p:txBody>
      </p:sp>
      <p:sp>
        <p:nvSpPr>
          <p:cNvPr id="6" name="Footer Placeholder 5">
            <a:extLst>
              <a:ext uri="{FF2B5EF4-FFF2-40B4-BE49-F238E27FC236}">
                <a16:creationId xmlns:a16="http://schemas.microsoft.com/office/drawing/2014/main" id="{58A18286-8622-1038-5AFC-E558F355D1C5}"/>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2741AF7C-FB34-1925-F1BB-A6234898C4F7}"/>
              </a:ext>
            </a:extLst>
          </p:cNvPr>
          <p:cNvSpPr>
            <a:spLocks noGrp="1"/>
          </p:cNvSpPr>
          <p:nvPr>
            <p:ph type="sldNum" sz="quarter" idx="12"/>
          </p:nvPr>
        </p:nvSpPr>
        <p:spPr/>
        <p:txBody>
          <a:bodyPr/>
          <a:lstStyle/>
          <a:p>
            <a:fld id="{9E1D0E7B-5CE3-4F0F-9B0D-42E9C979BBBE}" type="slidenum">
              <a:rPr lang="en-US" smtClean="0"/>
              <a:t>‹#›</a:t>
            </a:fld>
            <a:endParaRPr lang="en-US" dirty="0"/>
          </a:p>
        </p:txBody>
      </p:sp>
    </p:spTree>
    <p:extLst>
      <p:ext uri="{BB962C8B-B14F-4D97-AF65-F5344CB8AC3E}">
        <p14:creationId xmlns:p14="http://schemas.microsoft.com/office/powerpoint/2010/main" val="867084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9D43F8-ED6D-BACC-9FF5-23EED933B58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4C153E4-EF24-2AE8-D43B-8C70863D806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3824756D-D5F2-6735-9A3D-37EA5B67ADE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9DC63E6-833A-2F38-1F1E-C7E7A2215130}"/>
              </a:ext>
            </a:extLst>
          </p:cNvPr>
          <p:cNvSpPr>
            <a:spLocks noGrp="1"/>
          </p:cNvSpPr>
          <p:nvPr>
            <p:ph type="dt" sz="half" idx="10"/>
          </p:nvPr>
        </p:nvSpPr>
        <p:spPr/>
        <p:txBody>
          <a:bodyPr/>
          <a:lstStyle/>
          <a:p>
            <a:fld id="{774852AD-F3E7-4440-9FDA-F66890499825}" type="datetimeFigureOut">
              <a:rPr lang="en-US" smtClean="0"/>
              <a:t>8/21/2023</a:t>
            </a:fld>
            <a:endParaRPr lang="en-US" dirty="0"/>
          </a:p>
        </p:txBody>
      </p:sp>
      <p:sp>
        <p:nvSpPr>
          <p:cNvPr id="6" name="Footer Placeholder 5">
            <a:extLst>
              <a:ext uri="{FF2B5EF4-FFF2-40B4-BE49-F238E27FC236}">
                <a16:creationId xmlns:a16="http://schemas.microsoft.com/office/drawing/2014/main" id="{3AE14989-1871-FD46-0C46-607CBEB6BAA0}"/>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07048596-FB6B-B13D-E507-CDF3CB8A8155}"/>
              </a:ext>
            </a:extLst>
          </p:cNvPr>
          <p:cNvSpPr>
            <a:spLocks noGrp="1"/>
          </p:cNvSpPr>
          <p:nvPr>
            <p:ph type="sldNum" sz="quarter" idx="12"/>
          </p:nvPr>
        </p:nvSpPr>
        <p:spPr/>
        <p:txBody>
          <a:bodyPr/>
          <a:lstStyle/>
          <a:p>
            <a:fld id="{9E1D0E7B-5CE3-4F0F-9B0D-42E9C979BBBE}" type="slidenum">
              <a:rPr lang="en-US" smtClean="0"/>
              <a:t>‹#›</a:t>
            </a:fld>
            <a:endParaRPr lang="en-US" dirty="0"/>
          </a:p>
        </p:txBody>
      </p:sp>
    </p:spTree>
    <p:extLst>
      <p:ext uri="{BB962C8B-B14F-4D97-AF65-F5344CB8AC3E}">
        <p14:creationId xmlns:p14="http://schemas.microsoft.com/office/powerpoint/2010/main" val="2356344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300FC1C-2509-0C8F-ECAB-796E1E8D0D4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56DBAE66-45D9-7B2C-5CB3-CB8CAA88210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3C4D38C-15F8-FA5B-661A-BA6494F5AAB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74852AD-F3E7-4440-9FDA-F66890499825}" type="datetimeFigureOut">
              <a:rPr lang="en-US" smtClean="0"/>
              <a:t>8/21/2023</a:t>
            </a:fld>
            <a:endParaRPr lang="en-US" dirty="0"/>
          </a:p>
        </p:txBody>
      </p:sp>
      <p:sp>
        <p:nvSpPr>
          <p:cNvPr id="5" name="Footer Placeholder 4">
            <a:extLst>
              <a:ext uri="{FF2B5EF4-FFF2-40B4-BE49-F238E27FC236}">
                <a16:creationId xmlns:a16="http://schemas.microsoft.com/office/drawing/2014/main" id="{9FDB4453-73A3-D5BB-3A11-BAA1D6B0F98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66A29873-6210-49BD-B8C8-401A4B73E2A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E1D0E7B-5CE3-4F0F-9B0D-42E9C979BBBE}" type="slidenum">
              <a:rPr lang="en-US" smtClean="0"/>
              <a:t>‹#›</a:t>
            </a:fld>
            <a:endParaRPr lang="en-US" dirty="0"/>
          </a:p>
        </p:txBody>
      </p:sp>
    </p:spTree>
    <p:extLst>
      <p:ext uri="{BB962C8B-B14F-4D97-AF65-F5344CB8AC3E}">
        <p14:creationId xmlns:p14="http://schemas.microsoft.com/office/powerpoint/2010/main" val="5148388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Sshannon.karp@gmail.com" TargetMode="Externa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package" Target="../embeddings/Microsoft_Excel_Worksheet.xlsx"/><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package" Target="../embeddings/Microsoft_Excel_Worksheet1.xlsx"/><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package" Target="../embeddings/Microsoft_Excel_Worksheet2.xlsx"/><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package" Target="../embeddings/Microsoft_Excel_Worksheet3.xlsx"/><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package" Target="../embeddings/Microsoft_Excel_Worksheet4.xlsx"/><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package" Target="../embeddings/Microsoft_Excel_Worksheet5.xlsx"/><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package" Target="../embeddings/Microsoft_Excel_Worksheet6.xlsx"/><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package" Target="../embeddings/Microsoft_Excel_Worksheet7.xlsx"/><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package" Target="../embeddings/Microsoft_Excel_Worksheet8.xlsx"/><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package" Target="../embeddings/Microsoft_Excel_Worksheet9.xlsx"/><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2.emf"/><Relationship Id="rId2" Type="http://schemas.openxmlformats.org/officeDocument/2006/relationships/package" Target="../embeddings/Microsoft_Excel_Worksheet10.xlsx"/><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package" Target="../embeddings/Microsoft_Excel_Worksheet11.xlsx"/><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4.emf"/><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5.emf"/><Relationship Id="rId2" Type="http://schemas.openxmlformats.org/officeDocument/2006/relationships/package" Target="../embeddings/Microsoft_Excel_Worksheet12.xlsx"/><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b="1" dirty="0"/>
              <a:t>Proposal to Address Current </a:t>
            </a:r>
            <a:br>
              <a:rPr lang="en-US" sz="4000" b="1" dirty="0"/>
            </a:br>
            <a:r>
              <a:rPr lang="en-US" sz="4000" b="1" dirty="0"/>
              <a:t>HCB Waivers Wait Lists</a:t>
            </a:r>
          </a:p>
        </p:txBody>
      </p:sp>
      <p:sp>
        <p:nvSpPr>
          <p:cNvPr id="3" name="Content Placeholder 2"/>
          <p:cNvSpPr>
            <a:spLocks noGrp="1"/>
          </p:cNvSpPr>
          <p:nvPr>
            <p:ph idx="1"/>
          </p:nvPr>
        </p:nvSpPr>
        <p:spPr/>
        <p:txBody>
          <a:bodyPr/>
          <a:lstStyle/>
          <a:p>
            <a:pPr marL="0" indent="0" algn="ctr">
              <a:buNone/>
            </a:pPr>
            <a:endParaRPr lang="en-US" dirty="0"/>
          </a:p>
          <a:p>
            <a:pPr marL="0" indent="0" algn="ctr">
              <a:buNone/>
            </a:pPr>
            <a:endParaRPr lang="en-US" dirty="0"/>
          </a:p>
          <a:p>
            <a:pPr marL="0" indent="0" algn="ctr">
              <a:buNone/>
            </a:pPr>
            <a:r>
              <a:rPr lang="en-US" sz="3600" dirty="0"/>
              <a:t>Steve Shannon</a:t>
            </a:r>
          </a:p>
          <a:p>
            <a:pPr marL="0" indent="0" algn="ctr">
              <a:buNone/>
            </a:pPr>
            <a:r>
              <a:rPr lang="en-US" sz="2400" dirty="0">
                <a:hlinkClick r:id="rId2"/>
              </a:rPr>
              <a:t>Sshannon.karp@gmail.com</a:t>
            </a:r>
            <a:endParaRPr lang="en-US" sz="2400" dirty="0"/>
          </a:p>
          <a:p>
            <a:pPr marL="0" indent="0" algn="ctr">
              <a:buNone/>
            </a:pPr>
            <a:r>
              <a:rPr lang="en-US" sz="2400" dirty="0"/>
              <a:t>August 16, 2023</a:t>
            </a:r>
          </a:p>
        </p:txBody>
      </p:sp>
    </p:spTree>
    <p:extLst>
      <p:ext uri="{BB962C8B-B14F-4D97-AF65-F5344CB8AC3E}">
        <p14:creationId xmlns:p14="http://schemas.microsoft.com/office/powerpoint/2010/main" val="35597873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519D92-ADFA-428C-A7F2-9D33450788A1}"/>
              </a:ext>
            </a:extLst>
          </p:cNvPr>
          <p:cNvSpPr>
            <a:spLocks noGrp="1"/>
          </p:cNvSpPr>
          <p:nvPr>
            <p:ph type="title"/>
          </p:nvPr>
        </p:nvSpPr>
        <p:spPr>
          <a:xfrm>
            <a:off x="838200" y="365126"/>
            <a:ext cx="10515600" cy="849078"/>
          </a:xfrm>
        </p:spPr>
        <p:txBody>
          <a:bodyPr>
            <a:normAutofit/>
          </a:bodyPr>
          <a:lstStyle/>
          <a:p>
            <a:pPr algn="ctr"/>
            <a:r>
              <a:rPr lang="en-US" sz="4000" b="1" dirty="0"/>
              <a:t>HCB Waivers Waitlists</a:t>
            </a:r>
          </a:p>
        </p:txBody>
      </p:sp>
      <p:sp>
        <p:nvSpPr>
          <p:cNvPr id="3" name="Content Placeholder 2">
            <a:extLst>
              <a:ext uri="{FF2B5EF4-FFF2-40B4-BE49-F238E27FC236}">
                <a16:creationId xmlns:a16="http://schemas.microsoft.com/office/drawing/2014/main" id="{2458F92E-AB9F-C1AB-80CF-B420035751C7}"/>
              </a:ext>
            </a:extLst>
          </p:cNvPr>
          <p:cNvSpPr>
            <a:spLocks noGrp="1"/>
          </p:cNvSpPr>
          <p:nvPr>
            <p:ph idx="1"/>
          </p:nvPr>
        </p:nvSpPr>
        <p:spPr>
          <a:xfrm>
            <a:off x="838200" y="1663908"/>
            <a:ext cx="10515600" cy="4513055"/>
          </a:xfrm>
        </p:spPr>
        <p:txBody>
          <a:bodyPr/>
          <a:lstStyle/>
          <a:p>
            <a:pPr marL="0" indent="0">
              <a:buNone/>
            </a:pPr>
            <a:r>
              <a:rPr lang="en-US" dirty="0"/>
              <a:t>Month-By-Month Phase-In Model showing months of services received, depending on the month the individual is put into the waiver.</a:t>
            </a:r>
          </a:p>
          <a:p>
            <a:pPr marL="0" indent="0">
              <a:buNone/>
            </a:pPr>
            <a:r>
              <a:rPr lang="en-US" dirty="0"/>
              <a:t>July – 12 months				January -  6 months</a:t>
            </a:r>
          </a:p>
          <a:p>
            <a:pPr marL="0" indent="0">
              <a:buNone/>
            </a:pPr>
            <a:r>
              <a:rPr lang="en-US" dirty="0"/>
              <a:t>August – 11 months			February – 5 months</a:t>
            </a:r>
          </a:p>
          <a:p>
            <a:pPr marL="0" indent="0">
              <a:buNone/>
            </a:pPr>
            <a:r>
              <a:rPr lang="en-US" dirty="0"/>
              <a:t>September – 10 months			March – 4 months</a:t>
            </a:r>
          </a:p>
          <a:p>
            <a:pPr marL="0" indent="0">
              <a:buNone/>
            </a:pPr>
            <a:r>
              <a:rPr lang="en-US" dirty="0"/>
              <a:t>October – 9 months			April – 3 months</a:t>
            </a:r>
          </a:p>
          <a:p>
            <a:pPr marL="0" indent="0">
              <a:buNone/>
            </a:pPr>
            <a:r>
              <a:rPr lang="en-US" dirty="0"/>
              <a:t>November – 8 months			May – 2 months </a:t>
            </a:r>
          </a:p>
          <a:p>
            <a:pPr marL="0" indent="0">
              <a:buNone/>
            </a:pPr>
            <a:r>
              <a:rPr lang="en-US" dirty="0"/>
              <a:t>December – 7 months			June – 1 month</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6194888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7ABD23-43AB-F641-128B-2D6FE4BAD80D}"/>
              </a:ext>
            </a:extLst>
          </p:cNvPr>
          <p:cNvSpPr>
            <a:spLocks noGrp="1"/>
          </p:cNvSpPr>
          <p:nvPr>
            <p:ph type="title"/>
          </p:nvPr>
        </p:nvSpPr>
        <p:spPr>
          <a:xfrm>
            <a:off x="838200" y="365126"/>
            <a:ext cx="10515600" cy="774126"/>
          </a:xfrm>
        </p:spPr>
        <p:txBody>
          <a:bodyPr>
            <a:normAutofit/>
          </a:bodyPr>
          <a:lstStyle/>
          <a:p>
            <a:pPr algn="ctr"/>
            <a:r>
              <a:rPr lang="en-US" sz="4000" b="1" dirty="0"/>
              <a:t>HCB Waivers Wait Lists</a:t>
            </a:r>
          </a:p>
        </p:txBody>
      </p:sp>
      <p:sp>
        <p:nvSpPr>
          <p:cNvPr id="3" name="Content Placeholder 2">
            <a:extLst>
              <a:ext uri="{FF2B5EF4-FFF2-40B4-BE49-F238E27FC236}">
                <a16:creationId xmlns:a16="http://schemas.microsoft.com/office/drawing/2014/main" id="{80C142E4-7A64-CC35-B256-29B427720176}"/>
              </a:ext>
            </a:extLst>
          </p:cNvPr>
          <p:cNvSpPr>
            <a:spLocks noGrp="1"/>
          </p:cNvSpPr>
          <p:nvPr>
            <p:ph idx="1"/>
          </p:nvPr>
        </p:nvSpPr>
        <p:spPr>
          <a:xfrm>
            <a:off x="838200" y="1484026"/>
            <a:ext cx="10515600" cy="4692937"/>
          </a:xfrm>
        </p:spPr>
        <p:txBody>
          <a:bodyPr/>
          <a:lstStyle/>
          <a:p>
            <a:pPr marL="0" indent="0" algn="ctr">
              <a:buNone/>
            </a:pPr>
            <a:r>
              <a:rPr lang="en-US" dirty="0"/>
              <a:t>Wait List Proposal 2 – 4 – 6 Years Phase In Summary</a:t>
            </a:r>
          </a:p>
          <a:p>
            <a:pPr marL="0" indent="0" algn="ctr">
              <a:buNone/>
            </a:pPr>
            <a:endParaRPr lang="en-US" dirty="0"/>
          </a:p>
          <a:p>
            <a:pPr marL="0" indent="0" algn="ctr">
              <a:buNone/>
            </a:pPr>
            <a:endParaRPr lang="en-US" dirty="0"/>
          </a:p>
          <a:p>
            <a:endParaRPr lang="en-US" dirty="0"/>
          </a:p>
        </p:txBody>
      </p:sp>
      <p:graphicFrame>
        <p:nvGraphicFramePr>
          <p:cNvPr id="5" name="Object 4">
            <a:extLst>
              <a:ext uri="{FF2B5EF4-FFF2-40B4-BE49-F238E27FC236}">
                <a16:creationId xmlns:a16="http://schemas.microsoft.com/office/drawing/2014/main" id="{8B6CFE82-D35A-DDD3-86A0-86699827DAD1}"/>
              </a:ext>
            </a:extLst>
          </p:cNvPr>
          <p:cNvGraphicFramePr>
            <a:graphicFrameLocks noChangeAspect="1"/>
          </p:cNvGraphicFramePr>
          <p:nvPr>
            <p:extLst>
              <p:ext uri="{D42A27DB-BD31-4B8C-83A1-F6EECF244321}">
                <p14:modId xmlns:p14="http://schemas.microsoft.com/office/powerpoint/2010/main" val="3594301174"/>
              </p:ext>
            </p:extLst>
          </p:nvPr>
        </p:nvGraphicFramePr>
        <p:xfrm>
          <a:off x="1097280" y="2285999"/>
          <a:ext cx="10515600" cy="3890963"/>
        </p:xfrm>
        <a:graphic>
          <a:graphicData uri="http://schemas.openxmlformats.org/presentationml/2006/ole">
            <mc:AlternateContent xmlns:mc="http://schemas.openxmlformats.org/markup-compatibility/2006">
              <mc:Choice xmlns:v="urn:schemas-microsoft-com:vml" Requires="v">
                <p:oleObj name="Worksheet" r:id="rId2" imgW="6153064" imgH="2105194" progId="Excel.Sheet.12">
                  <p:embed/>
                </p:oleObj>
              </mc:Choice>
              <mc:Fallback>
                <p:oleObj name="Worksheet" r:id="rId2" imgW="6153064" imgH="2105194" progId="Excel.Sheet.12">
                  <p:embed/>
                  <p:pic>
                    <p:nvPicPr>
                      <p:cNvPr id="5" name="Object 4">
                        <a:extLst>
                          <a:ext uri="{FF2B5EF4-FFF2-40B4-BE49-F238E27FC236}">
                            <a16:creationId xmlns:a16="http://schemas.microsoft.com/office/drawing/2014/main" id="{8B6CFE82-D35A-DDD3-86A0-86699827DAD1}"/>
                          </a:ext>
                        </a:extLst>
                      </p:cNvPr>
                      <p:cNvPicPr/>
                      <p:nvPr/>
                    </p:nvPicPr>
                    <p:blipFill>
                      <a:blip r:embed="rId3"/>
                      <a:stretch>
                        <a:fillRect/>
                      </a:stretch>
                    </p:blipFill>
                    <p:spPr>
                      <a:xfrm>
                        <a:off x="1097280" y="2285999"/>
                        <a:ext cx="10515600" cy="3890963"/>
                      </a:xfrm>
                      <a:prstGeom prst="rect">
                        <a:avLst/>
                      </a:prstGeom>
                    </p:spPr>
                  </p:pic>
                </p:oleObj>
              </mc:Fallback>
            </mc:AlternateContent>
          </a:graphicData>
        </a:graphic>
      </p:graphicFrame>
    </p:spTree>
    <p:extLst>
      <p:ext uri="{BB962C8B-B14F-4D97-AF65-F5344CB8AC3E}">
        <p14:creationId xmlns:p14="http://schemas.microsoft.com/office/powerpoint/2010/main" val="35835950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D3FDEC-4E4D-5B59-D99F-8149E9E11074}"/>
              </a:ext>
            </a:extLst>
          </p:cNvPr>
          <p:cNvSpPr>
            <a:spLocks noGrp="1"/>
          </p:cNvSpPr>
          <p:nvPr>
            <p:ph type="title"/>
          </p:nvPr>
        </p:nvSpPr>
        <p:spPr>
          <a:xfrm>
            <a:off x="838200" y="365125"/>
            <a:ext cx="10515600" cy="954009"/>
          </a:xfrm>
        </p:spPr>
        <p:txBody>
          <a:bodyPr>
            <a:normAutofit/>
          </a:bodyPr>
          <a:lstStyle/>
          <a:p>
            <a:pPr algn="ctr"/>
            <a:r>
              <a:rPr lang="en-US" sz="4000" b="1" dirty="0"/>
              <a:t>HCB Waivers Wait Lists – Year 1 of 2-Year Model</a:t>
            </a:r>
          </a:p>
        </p:txBody>
      </p:sp>
      <p:sp>
        <p:nvSpPr>
          <p:cNvPr id="3" name="Content Placeholder 2">
            <a:extLst>
              <a:ext uri="{FF2B5EF4-FFF2-40B4-BE49-F238E27FC236}">
                <a16:creationId xmlns:a16="http://schemas.microsoft.com/office/drawing/2014/main" id="{B3AFFF4D-5D3B-23FC-7B9B-347AA7C8BE2E}"/>
              </a:ext>
            </a:extLst>
          </p:cNvPr>
          <p:cNvSpPr>
            <a:spLocks noGrp="1"/>
          </p:cNvSpPr>
          <p:nvPr>
            <p:ph idx="1"/>
          </p:nvPr>
        </p:nvSpPr>
        <p:spPr/>
        <p:txBody>
          <a:bodyPr/>
          <a:lstStyle/>
          <a:p>
            <a:pPr marL="0" indent="0" algn="ctr">
              <a:buNone/>
            </a:pPr>
            <a:r>
              <a:rPr lang="en-US" dirty="0"/>
              <a:t>Two-Year Wait List Model – Year 1 – SFY 2025</a:t>
            </a:r>
          </a:p>
          <a:p>
            <a:pPr marL="0" indent="0" algn="ctr">
              <a:buNone/>
            </a:pPr>
            <a:endParaRPr lang="en-US" dirty="0"/>
          </a:p>
          <a:p>
            <a:pPr marL="0" indent="0" algn="ctr">
              <a:buNone/>
            </a:pPr>
            <a:endParaRPr lang="en-US" dirty="0"/>
          </a:p>
          <a:p>
            <a:pPr marL="0" indent="0" algn="ctr">
              <a:buNone/>
            </a:pPr>
            <a:endParaRPr lang="en-US" dirty="0"/>
          </a:p>
          <a:p>
            <a:pPr marL="0" indent="0" algn="ctr">
              <a:buNone/>
            </a:pPr>
            <a:endParaRPr lang="en-US" dirty="0"/>
          </a:p>
          <a:p>
            <a:pPr marL="0" indent="0">
              <a:buNone/>
            </a:pPr>
            <a:endParaRPr lang="en-US" dirty="0"/>
          </a:p>
          <a:p>
            <a:pPr marL="0" indent="0">
              <a:buNone/>
            </a:pPr>
            <a:endParaRPr lang="en-US" dirty="0"/>
          </a:p>
        </p:txBody>
      </p:sp>
      <p:pic>
        <p:nvPicPr>
          <p:cNvPr id="6" name="Picture 5">
            <a:extLst>
              <a:ext uri="{FF2B5EF4-FFF2-40B4-BE49-F238E27FC236}">
                <a16:creationId xmlns:a16="http://schemas.microsoft.com/office/drawing/2014/main" id="{4D9CD170-579F-BEAD-46E0-B8D16D8A0E2F}"/>
              </a:ext>
            </a:extLst>
          </p:cNvPr>
          <p:cNvPicPr>
            <a:picLocks noChangeAspect="1"/>
          </p:cNvPicPr>
          <p:nvPr/>
        </p:nvPicPr>
        <p:blipFill>
          <a:blip r:embed="rId2"/>
          <a:stretch>
            <a:fillRect/>
          </a:stretch>
        </p:blipFill>
        <p:spPr>
          <a:xfrm>
            <a:off x="1813810" y="2752725"/>
            <a:ext cx="8574373" cy="3228350"/>
          </a:xfrm>
          <a:prstGeom prst="rect">
            <a:avLst/>
          </a:prstGeom>
        </p:spPr>
      </p:pic>
    </p:spTree>
    <p:extLst>
      <p:ext uri="{BB962C8B-B14F-4D97-AF65-F5344CB8AC3E}">
        <p14:creationId xmlns:p14="http://schemas.microsoft.com/office/powerpoint/2010/main" val="52090351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97F3F1-A071-04A2-215F-66ECAD689970}"/>
              </a:ext>
            </a:extLst>
          </p:cNvPr>
          <p:cNvSpPr>
            <a:spLocks noGrp="1"/>
          </p:cNvSpPr>
          <p:nvPr>
            <p:ph type="title"/>
          </p:nvPr>
        </p:nvSpPr>
        <p:spPr>
          <a:xfrm>
            <a:off x="838200" y="365125"/>
            <a:ext cx="10515600" cy="744147"/>
          </a:xfrm>
        </p:spPr>
        <p:txBody>
          <a:bodyPr>
            <a:normAutofit/>
          </a:bodyPr>
          <a:lstStyle/>
          <a:p>
            <a:pPr algn="ctr"/>
            <a:r>
              <a:rPr lang="en-US" sz="4000" b="1" dirty="0"/>
              <a:t>HCB Waivers Wait Lists – Year 2 of 2-Year Model</a:t>
            </a:r>
          </a:p>
        </p:txBody>
      </p:sp>
      <p:sp>
        <p:nvSpPr>
          <p:cNvPr id="3" name="Content Placeholder 2">
            <a:extLst>
              <a:ext uri="{FF2B5EF4-FFF2-40B4-BE49-F238E27FC236}">
                <a16:creationId xmlns:a16="http://schemas.microsoft.com/office/drawing/2014/main" id="{E64105A6-6919-B0D2-E620-A227ACD904E0}"/>
              </a:ext>
            </a:extLst>
          </p:cNvPr>
          <p:cNvSpPr>
            <a:spLocks noGrp="1"/>
          </p:cNvSpPr>
          <p:nvPr>
            <p:ph idx="1"/>
          </p:nvPr>
        </p:nvSpPr>
        <p:spPr/>
        <p:txBody>
          <a:bodyPr/>
          <a:lstStyle/>
          <a:p>
            <a:pPr marL="0" indent="0" algn="ctr">
              <a:buNone/>
            </a:pPr>
            <a:r>
              <a:rPr lang="en-US" dirty="0"/>
              <a:t>Two-Year Wait List Model – Year 2 – SFY 2026</a:t>
            </a:r>
          </a:p>
          <a:p>
            <a:pPr marL="0" indent="0" algn="ctr">
              <a:buNone/>
            </a:pPr>
            <a:endParaRPr lang="en-US" dirty="0"/>
          </a:p>
          <a:p>
            <a:pPr marL="0" indent="0">
              <a:buNone/>
            </a:pPr>
            <a:endParaRPr lang="en-US" dirty="0"/>
          </a:p>
        </p:txBody>
      </p:sp>
      <p:graphicFrame>
        <p:nvGraphicFramePr>
          <p:cNvPr id="5" name="Object 4">
            <a:extLst>
              <a:ext uri="{FF2B5EF4-FFF2-40B4-BE49-F238E27FC236}">
                <a16:creationId xmlns:a16="http://schemas.microsoft.com/office/drawing/2014/main" id="{298E1C7E-AF3D-13A5-4B0D-1E1DF1147C11}"/>
              </a:ext>
            </a:extLst>
          </p:cNvPr>
          <p:cNvGraphicFramePr>
            <a:graphicFrameLocks noChangeAspect="1"/>
          </p:cNvGraphicFramePr>
          <p:nvPr>
            <p:extLst>
              <p:ext uri="{D42A27DB-BD31-4B8C-83A1-F6EECF244321}">
                <p14:modId xmlns:p14="http://schemas.microsoft.com/office/powerpoint/2010/main" val="82074537"/>
              </p:ext>
            </p:extLst>
          </p:nvPr>
        </p:nvGraphicFramePr>
        <p:xfrm>
          <a:off x="1633928" y="2503357"/>
          <a:ext cx="8949128" cy="3372787"/>
        </p:xfrm>
        <a:graphic>
          <a:graphicData uri="http://schemas.openxmlformats.org/presentationml/2006/ole">
            <mc:AlternateContent xmlns:mc="http://schemas.openxmlformats.org/markup-compatibility/2006">
              <mc:Choice xmlns:v="urn:schemas-microsoft-com:vml" Requires="v">
                <p:oleObj name="Worksheet" r:id="rId2" imgW="4390885" imgH="961911" progId="Excel.Sheet.12">
                  <p:embed/>
                </p:oleObj>
              </mc:Choice>
              <mc:Fallback>
                <p:oleObj name="Worksheet" r:id="rId2" imgW="4390885" imgH="961911" progId="Excel.Sheet.12">
                  <p:embed/>
                  <p:pic>
                    <p:nvPicPr>
                      <p:cNvPr id="5" name="Object 4">
                        <a:extLst>
                          <a:ext uri="{FF2B5EF4-FFF2-40B4-BE49-F238E27FC236}">
                            <a16:creationId xmlns:a16="http://schemas.microsoft.com/office/drawing/2014/main" id="{298E1C7E-AF3D-13A5-4B0D-1E1DF1147C11}"/>
                          </a:ext>
                        </a:extLst>
                      </p:cNvPr>
                      <p:cNvPicPr/>
                      <p:nvPr/>
                    </p:nvPicPr>
                    <p:blipFill>
                      <a:blip r:embed="rId3"/>
                      <a:stretch>
                        <a:fillRect/>
                      </a:stretch>
                    </p:blipFill>
                    <p:spPr>
                      <a:xfrm>
                        <a:off x="1633928" y="2503357"/>
                        <a:ext cx="8949128" cy="3372787"/>
                      </a:xfrm>
                      <a:prstGeom prst="rect">
                        <a:avLst/>
                      </a:prstGeom>
                    </p:spPr>
                  </p:pic>
                </p:oleObj>
              </mc:Fallback>
            </mc:AlternateContent>
          </a:graphicData>
        </a:graphic>
      </p:graphicFrame>
    </p:spTree>
    <p:extLst>
      <p:ext uri="{BB962C8B-B14F-4D97-AF65-F5344CB8AC3E}">
        <p14:creationId xmlns:p14="http://schemas.microsoft.com/office/powerpoint/2010/main" val="90479861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0E1C4E-9FBE-F213-5714-F60FBA642CD9}"/>
              </a:ext>
            </a:extLst>
          </p:cNvPr>
          <p:cNvSpPr>
            <a:spLocks noGrp="1"/>
          </p:cNvSpPr>
          <p:nvPr>
            <p:ph type="title"/>
          </p:nvPr>
        </p:nvSpPr>
        <p:spPr>
          <a:xfrm>
            <a:off x="838200" y="365126"/>
            <a:ext cx="10515600" cy="1013970"/>
          </a:xfrm>
        </p:spPr>
        <p:txBody>
          <a:bodyPr>
            <a:normAutofit/>
          </a:bodyPr>
          <a:lstStyle/>
          <a:p>
            <a:pPr algn="ctr"/>
            <a:r>
              <a:rPr lang="en-US" sz="4000" b="1" dirty="0"/>
              <a:t>HCB Waivers Wait Lists – Cost Full 2 Years</a:t>
            </a:r>
          </a:p>
        </p:txBody>
      </p:sp>
      <p:sp>
        <p:nvSpPr>
          <p:cNvPr id="3" name="Content Placeholder 2">
            <a:extLst>
              <a:ext uri="{FF2B5EF4-FFF2-40B4-BE49-F238E27FC236}">
                <a16:creationId xmlns:a16="http://schemas.microsoft.com/office/drawing/2014/main" id="{489DE1E8-0B23-A669-9C95-29401E40BA4F}"/>
              </a:ext>
            </a:extLst>
          </p:cNvPr>
          <p:cNvSpPr>
            <a:spLocks noGrp="1"/>
          </p:cNvSpPr>
          <p:nvPr>
            <p:ph idx="1"/>
          </p:nvPr>
        </p:nvSpPr>
        <p:spPr/>
        <p:txBody>
          <a:bodyPr/>
          <a:lstStyle/>
          <a:p>
            <a:pPr marL="0" indent="0" algn="ctr">
              <a:buNone/>
            </a:pPr>
            <a:r>
              <a:rPr lang="en-US" dirty="0"/>
              <a:t>Two-Year Wait List Model Total Cost – HCB, MPW &amp; SCL</a:t>
            </a:r>
          </a:p>
          <a:p>
            <a:pPr marL="0" indent="0" algn="ctr">
              <a:buNone/>
            </a:pPr>
            <a:endParaRPr lang="en-US" dirty="0"/>
          </a:p>
          <a:p>
            <a:pPr marL="0" indent="0" algn="ctr">
              <a:buNone/>
            </a:pPr>
            <a:endParaRPr lang="en-US" dirty="0"/>
          </a:p>
          <a:p>
            <a:pPr marL="0" indent="0">
              <a:buNone/>
            </a:pPr>
            <a:endParaRPr lang="en-US" dirty="0"/>
          </a:p>
        </p:txBody>
      </p:sp>
      <p:graphicFrame>
        <p:nvGraphicFramePr>
          <p:cNvPr id="6" name="Object 5">
            <a:extLst>
              <a:ext uri="{FF2B5EF4-FFF2-40B4-BE49-F238E27FC236}">
                <a16:creationId xmlns:a16="http://schemas.microsoft.com/office/drawing/2014/main" id="{C6E8EE4A-E90B-42E6-79BE-E870885F6EC3}"/>
              </a:ext>
            </a:extLst>
          </p:cNvPr>
          <p:cNvGraphicFramePr>
            <a:graphicFrameLocks noChangeAspect="1"/>
          </p:cNvGraphicFramePr>
          <p:nvPr>
            <p:extLst>
              <p:ext uri="{D42A27DB-BD31-4B8C-83A1-F6EECF244321}">
                <p14:modId xmlns:p14="http://schemas.microsoft.com/office/powerpoint/2010/main" val="185778584"/>
              </p:ext>
            </p:extLst>
          </p:nvPr>
        </p:nvGraphicFramePr>
        <p:xfrm>
          <a:off x="1379095" y="2473378"/>
          <a:ext cx="9503764" cy="3507698"/>
        </p:xfrm>
        <a:graphic>
          <a:graphicData uri="http://schemas.openxmlformats.org/presentationml/2006/ole">
            <mc:AlternateContent xmlns:mc="http://schemas.openxmlformats.org/markup-compatibility/2006">
              <mc:Choice xmlns:v="urn:schemas-microsoft-com:vml" Requires="v">
                <p:oleObj name="Worksheet" r:id="rId2" imgW="4390885" imgH="771490" progId="Excel.Sheet.12">
                  <p:embed/>
                </p:oleObj>
              </mc:Choice>
              <mc:Fallback>
                <p:oleObj name="Worksheet" r:id="rId2" imgW="4390885" imgH="771490" progId="Excel.Sheet.12">
                  <p:embed/>
                  <p:pic>
                    <p:nvPicPr>
                      <p:cNvPr id="6" name="Object 5">
                        <a:extLst>
                          <a:ext uri="{FF2B5EF4-FFF2-40B4-BE49-F238E27FC236}">
                            <a16:creationId xmlns:a16="http://schemas.microsoft.com/office/drawing/2014/main" id="{C6E8EE4A-E90B-42E6-79BE-E870885F6EC3}"/>
                          </a:ext>
                        </a:extLst>
                      </p:cNvPr>
                      <p:cNvPicPr/>
                      <p:nvPr/>
                    </p:nvPicPr>
                    <p:blipFill>
                      <a:blip r:embed="rId3"/>
                      <a:stretch>
                        <a:fillRect/>
                      </a:stretch>
                    </p:blipFill>
                    <p:spPr>
                      <a:xfrm>
                        <a:off x="1379095" y="2473378"/>
                        <a:ext cx="9503764" cy="3507698"/>
                      </a:xfrm>
                      <a:prstGeom prst="rect">
                        <a:avLst/>
                      </a:prstGeom>
                    </p:spPr>
                  </p:pic>
                </p:oleObj>
              </mc:Fallback>
            </mc:AlternateContent>
          </a:graphicData>
        </a:graphic>
      </p:graphicFrame>
    </p:spTree>
    <p:extLst>
      <p:ext uri="{BB962C8B-B14F-4D97-AF65-F5344CB8AC3E}">
        <p14:creationId xmlns:p14="http://schemas.microsoft.com/office/powerpoint/2010/main" val="158079453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95B85F-52FE-E71D-2264-17F5037CEA64}"/>
              </a:ext>
            </a:extLst>
          </p:cNvPr>
          <p:cNvSpPr>
            <a:spLocks noGrp="1"/>
          </p:cNvSpPr>
          <p:nvPr>
            <p:ph type="title"/>
          </p:nvPr>
        </p:nvSpPr>
        <p:spPr>
          <a:xfrm>
            <a:off x="838200" y="365126"/>
            <a:ext cx="10515600" cy="969000"/>
          </a:xfrm>
        </p:spPr>
        <p:txBody>
          <a:bodyPr>
            <a:normAutofit/>
          </a:bodyPr>
          <a:lstStyle/>
          <a:p>
            <a:pPr algn="ctr"/>
            <a:r>
              <a:rPr lang="en-US" sz="4000" b="1" dirty="0"/>
              <a:t>HCB Waivers Wait Lists - Year 1 of 4-Year Model</a:t>
            </a:r>
          </a:p>
        </p:txBody>
      </p:sp>
      <p:sp>
        <p:nvSpPr>
          <p:cNvPr id="3" name="Content Placeholder 2">
            <a:extLst>
              <a:ext uri="{FF2B5EF4-FFF2-40B4-BE49-F238E27FC236}">
                <a16:creationId xmlns:a16="http://schemas.microsoft.com/office/drawing/2014/main" id="{39184013-4E12-7D68-037E-95275B425F0F}"/>
              </a:ext>
            </a:extLst>
          </p:cNvPr>
          <p:cNvSpPr>
            <a:spLocks noGrp="1"/>
          </p:cNvSpPr>
          <p:nvPr>
            <p:ph idx="1"/>
          </p:nvPr>
        </p:nvSpPr>
        <p:spPr/>
        <p:txBody>
          <a:bodyPr/>
          <a:lstStyle/>
          <a:p>
            <a:pPr marL="0" indent="0" algn="ctr">
              <a:buNone/>
            </a:pPr>
            <a:r>
              <a:rPr lang="en-US" dirty="0"/>
              <a:t>Four-Year Wait List Model – Year 1 – SFY 2025</a:t>
            </a:r>
          </a:p>
          <a:p>
            <a:pPr marL="0" indent="0" algn="ctr">
              <a:buNone/>
            </a:pPr>
            <a:endParaRPr lang="en-US" dirty="0"/>
          </a:p>
          <a:p>
            <a:pPr marL="0" indent="0" algn="ctr">
              <a:buNone/>
            </a:pPr>
            <a:endParaRPr lang="en-US" dirty="0"/>
          </a:p>
          <a:p>
            <a:endParaRPr lang="en-US" dirty="0"/>
          </a:p>
        </p:txBody>
      </p:sp>
      <p:graphicFrame>
        <p:nvGraphicFramePr>
          <p:cNvPr id="5" name="Object 4">
            <a:extLst>
              <a:ext uri="{FF2B5EF4-FFF2-40B4-BE49-F238E27FC236}">
                <a16:creationId xmlns:a16="http://schemas.microsoft.com/office/drawing/2014/main" id="{F2BFF1B7-E7DF-83E5-E32A-69C6408791DB}"/>
              </a:ext>
            </a:extLst>
          </p:cNvPr>
          <p:cNvGraphicFramePr>
            <a:graphicFrameLocks noChangeAspect="1"/>
          </p:cNvGraphicFramePr>
          <p:nvPr>
            <p:extLst>
              <p:ext uri="{D42A27DB-BD31-4B8C-83A1-F6EECF244321}">
                <p14:modId xmlns:p14="http://schemas.microsoft.com/office/powerpoint/2010/main" val="1007707847"/>
              </p:ext>
            </p:extLst>
          </p:nvPr>
        </p:nvGraphicFramePr>
        <p:xfrm>
          <a:off x="1439056" y="2398426"/>
          <a:ext cx="9623685" cy="3597640"/>
        </p:xfrm>
        <a:graphic>
          <a:graphicData uri="http://schemas.openxmlformats.org/presentationml/2006/ole">
            <mc:AlternateContent xmlns:mc="http://schemas.openxmlformats.org/markup-compatibility/2006">
              <mc:Choice xmlns:v="urn:schemas-microsoft-com:vml" Requires="v">
                <p:oleObj name="Worksheet" r:id="rId2" imgW="6524487" imgH="1533552" progId="Excel.Sheet.12">
                  <p:embed/>
                </p:oleObj>
              </mc:Choice>
              <mc:Fallback>
                <p:oleObj name="Worksheet" r:id="rId2" imgW="6524487" imgH="1533552" progId="Excel.Sheet.12">
                  <p:embed/>
                  <p:pic>
                    <p:nvPicPr>
                      <p:cNvPr id="5" name="Object 4">
                        <a:extLst>
                          <a:ext uri="{FF2B5EF4-FFF2-40B4-BE49-F238E27FC236}">
                            <a16:creationId xmlns:a16="http://schemas.microsoft.com/office/drawing/2014/main" id="{F2BFF1B7-E7DF-83E5-E32A-69C6408791DB}"/>
                          </a:ext>
                        </a:extLst>
                      </p:cNvPr>
                      <p:cNvPicPr/>
                      <p:nvPr/>
                    </p:nvPicPr>
                    <p:blipFill>
                      <a:blip r:embed="rId3"/>
                      <a:stretch>
                        <a:fillRect/>
                      </a:stretch>
                    </p:blipFill>
                    <p:spPr>
                      <a:xfrm>
                        <a:off x="1439056" y="2398426"/>
                        <a:ext cx="9623685" cy="3597640"/>
                      </a:xfrm>
                      <a:prstGeom prst="rect">
                        <a:avLst/>
                      </a:prstGeom>
                    </p:spPr>
                  </p:pic>
                </p:oleObj>
              </mc:Fallback>
            </mc:AlternateContent>
          </a:graphicData>
        </a:graphic>
      </p:graphicFrame>
    </p:spTree>
    <p:extLst>
      <p:ext uri="{BB962C8B-B14F-4D97-AF65-F5344CB8AC3E}">
        <p14:creationId xmlns:p14="http://schemas.microsoft.com/office/powerpoint/2010/main" val="369740145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3E430F-CBD0-175A-1316-8716100A46C8}"/>
              </a:ext>
            </a:extLst>
          </p:cNvPr>
          <p:cNvSpPr>
            <a:spLocks noGrp="1"/>
          </p:cNvSpPr>
          <p:nvPr>
            <p:ph type="title"/>
          </p:nvPr>
        </p:nvSpPr>
        <p:spPr>
          <a:xfrm>
            <a:off x="838200" y="365126"/>
            <a:ext cx="10515600" cy="969000"/>
          </a:xfrm>
        </p:spPr>
        <p:txBody>
          <a:bodyPr>
            <a:normAutofit/>
          </a:bodyPr>
          <a:lstStyle/>
          <a:p>
            <a:pPr algn="ctr"/>
            <a:r>
              <a:rPr lang="en-US" sz="4000" b="1" dirty="0"/>
              <a:t>HCB Waivers Wait Lists – Year 2 of 4-Year Model</a:t>
            </a:r>
          </a:p>
        </p:txBody>
      </p:sp>
      <p:sp>
        <p:nvSpPr>
          <p:cNvPr id="3" name="Content Placeholder 2">
            <a:extLst>
              <a:ext uri="{FF2B5EF4-FFF2-40B4-BE49-F238E27FC236}">
                <a16:creationId xmlns:a16="http://schemas.microsoft.com/office/drawing/2014/main" id="{28CD1468-ABAF-965F-6AF3-4D84661CA6AA}"/>
              </a:ext>
            </a:extLst>
          </p:cNvPr>
          <p:cNvSpPr>
            <a:spLocks noGrp="1"/>
          </p:cNvSpPr>
          <p:nvPr>
            <p:ph idx="1"/>
          </p:nvPr>
        </p:nvSpPr>
        <p:spPr/>
        <p:txBody>
          <a:bodyPr/>
          <a:lstStyle/>
          <a:p>
            <a:pPr marL="0" indent="0" algn="ctr">
              <a:buNone/>
            </a:pPr>
            <a:r>
              <a:rPr lang="en-US" dirty="0"/>
              <a:t>Four-Year Wait List Model – Year 2 – SFY 2026</a:t>
            </a:r>
          </a:p>
          <a:p>
            <a:pPr marL="0" indent="0" algn="ctr">
              <a:buNone/>
            </a:pPr>
            <a:endParaRPr lang="en-US" dirty="0"/>
          </a:p>
          <a:p>
            <a:pPr marL="0" indent="0" algn="ctr">
              <a:buNone/>
            </a:pPr>
            <a:endParaRPr lang="en-US" dirty="0"/>
          </a:p>
          <a:p>
            <a:endParaRPr lang="en-US" dirty="0"/>
          </a:p>
          <a:p>
            <a:endParaRPr lang="en-US" dirty="0"/>
          </a:p>
        </p:txBody>
      </p:sp>
      <p:graphicFrame>
        <p:nvGraphicFramePr>
          <p:cNvPr id="4" name="Object 3">
            <a:extLst>
              <a:ext uri="{FF2B5EF4-FFF2-40B4-BE49-F238E27FC236}">
                <a16:creationId xmlns:a16="http://schemas.microsoft.com/office/drawing/2014/main" id="{7EB67D19-A085-2D29-08ED-C6FB9A4EC4FF}"/>
              </a:ext>
            </a:extLst>
          </p:cNvPr>
          <p:cNvGraphicFramePr>
            <a:graphicFrameLocks noChangeAspect="1"/>
          </p:cNvGraphicFramePr>
          <p:nvPr>
            <p:extLst>
              <p:ext uri="{D42A27DB-BD31-4B8C-83A1-F6EECF244321}">
                <p14:modId xmlns:p14="http://schemas.microsoft.com/office/powerpoint/2010/main" val="4048132327"/>
              </p:ext>
            </p:extLst>
          </p:nvPr>
        </p:nvGraphicFramePr>
        <p:xfrm>
          <a:off x="2128604" y="2413416"/>
          <a:ext cx="8514412" cy="3237876"/>
        </p:xfrm>
        <a:graphic>
          <a:graphicData uri="http://schemas.openxmlformats.org/presentationml/2006/ole">
            <mc:AlternateContent xmlns:mc="http://schemas.openxmlformats.org/markup-compatibility/2006">
              <mc:Choice xmlns:v="urn:schemas-microsoft-com:vml" Requires="v">
                <p:oleObj name="Worksheet" r:id="rId2" imgW="4657538" imgH="961911" progId="Excel.Sheet.12">
                  <p:embed/>
                </p:oleObj>
              </mc:Choice>
              <mc:Fallback>
                <p:oleObj name="Worksheet" r:id="rId2" imgW="4657538" imgH="961911" progId="Excel.Sheet.12">
                  <p:embed/>
                  <p:pic>
                    <p:nvPicPr>
                      <p:cNvPr id="4" name="Object 3">
                        <a:extLst>
                          <a:ext uri="{FF2B5EF4-FFF2-40B4-BE49-F238E27FC236}">
                            <a16:creationId xmlns:a16="http://schemas.microsoft.com/office/drawing/2014/main" id="{7EB67D19-A085-2D29-08ED-C6FB9A4EC4FF}"/>
                          </a:ext>
                        </a:extLst>
                      </p:cNvPr>
                      <p:cNvPicPr/>
                      <p:nvPr/>
                    </p:nvPicPr>
                    <p:blipFill>
                      <a:blip r:embed="rId3"/>
                      <a:stretch>
                        <a:fillRect/>
                      </a:stretch>
                    </p:blipFill>
                    <p:spPr>
                      <a:xfrm>
                        <a:off x="2128604" y="2413416"/>
                        <a:ext cx="8514412" cy="3237876"/>
                      </a:xfrm>
                      <a:prstGeom prst="rect">
                        <a:avLst/>
                      </a:prstGeom>
                    </p:spPr>
                  </p:pic>
                </p:oleObj>
              </mc:Fallback>
            </mc:AlternateContent>
          </a:graphicData>
        </a:graphic>
      </p:graphicFrame>
    </p:spTree>
    <p:extLst>
      <p:ext uri="{BB962C8B-B14F-4D97-AF65-F5344CB8AC3E}">
        <p14:creationId xmlns:p14="http://schemas.microsoft.com/office/powerpoint/2010/main" val="275274071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08942D-41D4-0738-AD34-AEA5EA0B1F51}"/>
              </a:ext>
            </a:extLst>
          </p:cNvPr>
          <p:cNvSpPr>
            <a:spLocks noGrp="1"/>
          </p:cNvSpPr>
          <p:nvPr>
            <p:ph type="title"/>
          </p:nvPr>
        </p:nvSpPr>
        <p:spPr/>
        <p:txBody>
          <a:bodyPr/>
          <a:lstStyle/>
          <a:p>
            <a:pPr algn="ctr"/>
            <a:r>
              <a:rPr lang="en-US" b="1" dirty="0"/>
              <a:t>HCB Waivers Wait Lists – Year 2 of 4 Year Model Phase-In</a:t>
            </a:r>
          </a:p>
        </p:txBody>
      </p:sp>
      <p:sp>
        <p:nvSpPr>
          <p:cNvPr id="3" name="Content Placeholder 2">
            <a:extLst>
              <a:ext uri="{FF2B5EF4-FFF2-40B4-BE49-F238E27FC236}">
                <a16:creationId xmlns:a16="http://schemas.microsoft.com/office/drawing/2014/main" id="{12A67AE4-CB14-0565-D2A6-8D7A13DB2CC9}"/>
              </a:ext>
            </a:extLst>
          </p:cNvPr>
          <p:cNvSpPr>
            <a:spLocks noGrp="1"/>
          </p:cNvSpPr>
          <p:nvPr>
            <p:ph idx="1"/>
          </p:nvPr>
        </p:nvSpPr>
        <p:spPr/>
        <p:txBody>
          <a:bodyPr/>
          <a:lstStyle/>
          <a:p>
            <a:pPr marL="0" indent="0" algn="ctr">
              <a:buNone/>
            </a:pPr>
            <a:r>
              <a:rPr lang="en-US" dirty="0"/>
              <a:t>Four-Year Wait List Model – Year 2 Phase-In – SFY 2026</a:t>
            </a:r>
          </a:p>
          <a:p>
            <a:pPr marL="0" indent="0" algn="ctr">
              <a:buNone/>
            </a:pPr>
            <a:endParaRPr lang="en-US" dirty="0"/>
          </a:p>
          <a:p>
            <a:pPr marL="0" indent="0" algn="ctr">
              <a:buNone/>
            </a:pPr>
            <a:endParaRPr lang="en-US" dirty="0"/>
          </a:p>
          <a:p>
            <a:endParaRPr lang="en-US" dirty="0"/>
          </a:p>
          <a:p>
            <a:endParaRPr lang="en-US" dirty="0"/>
          </a:p>
        </p:txBody>
      </p:sp>
      <p:graphicFrame>
        <p:nvGraphicFramePr>
          <p:cNvPr id="5" name="Object 4">
            <a:extLst>
              <a:ext uri="{FF2B5EF4-FFF2-40B4-BE49-F238E27FC236}">
                <a16:creationId xmlns:a16="http://schemas.microsoft.com/office/drawing/2014/main" id="{1FCCDDF1-28F1-E953-4F33-4F51CCAD4324}"/>
              </a:ext>
            </a:extLst>
          </p:cNvPr>
          <p:cNvGraphicFramePr>
            <a:graphicFrameLocks noChangeAspect="1"/>
          </p:cNvGraphicFramePr>
          <p:nvPr>
            <p:extLst>
              <p:ext uri="{D42A27DB-BD31-4B8C-83A1-F6EECF244321}">
                <p14:modId xmlns:p14="http://schemas.microsoft.com/office/powerpoint/2010/main" val="1284921915"/>
              </p:ext>
            </p:extLst>
          </p:nvPr>
        </p:nvGraphicFramePr>
        <p:xfrm>
          <a:off x="1558978" y="2608290"/>
          <a:ext cx="9039068" cy="3402766"/>
        </p:xfrm>
        <a:graphic>
          <a:graphicData uri="http://schemas.openxmlformats.org/presentationml/2006/ole">
            <mc:AlternateContent xmlns:mc="http://schemas.openxmlformats.org/markup-compatibility/2006">
              <mc:Choice xmlns:v="urn:schemas-microsoft-com:vml" Requires="v">
                <p:oleObj name="Worksheet" r:id="rId2" imgW="6524487" imgH="1343131" progId="Excel.Sheet.12">
                  <p:embed/>
                </p:oleObj>
              </mc:Choice>
              <mc:Fallback>
                <p:oleObj name="Worksheet" r:id="rId2" imgW="6524487" imgH="1343131" progId="Excel.Sheet.12">
                  <p:embed/>
                  <p:pic>
                    <p:nvPicPr>
                      <p:cNvPr id="5" name="Object 4">
                        <a:extLst>
                          <a:ext uri="{FF2B5EF4-FFF2-40B4-BE49-F238E27FC236}">
                            <a16:creationId xmlns:a16="http://schemas.microsoft.com/office/drawing/2014/main" id="{1FCCDDF1-28F1-E953-4F33-4F51CCAD4324}"/>
                          </a:ext>
                        </a:extLst>
                      </p:cNvPr>
                      <p:cNvPicPr/>
                      <p:nvPr/>
                    </p:nvPicPr>
                    <p:blipFill>
                      <a:blip r:embed="rId3"/>
                      <a:stretch>
                        <a:fillRect/>
                      </a:stretch>
                    </p:blipFill>
                    <p:spPr>
                      <a:xfrm>
                        <a:off x="1558978" y="2608290"/>
                        <a:ext cx="9039068" cy="3402766"/>
                      </a:xfrm>
                      <a:prstGeom prst="rect">
                        <a:avLst/>
                      </a:prstGeom>
                    </p:spPr>
                  </p:pic>
                </p:oleObj>
              </mc:Fallback>
            </mc:AlternateContent>
          </a:graphicData>
        </a:graphic>
      </p:graphicFrame>
    </p:spTree>
    <p:extLst>
      <p:ext uri="{BB962C8B-B14F-4D97-AF65-F5344CB8AC3E}">
        <p14:creationId xmlns:p14="http://schemas.microsoft.com/office/powerpoint/2010/main" val="362524036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870FDF-825F-F410-9C60-73E8A61A18DF}"/>
              </a:ext>
            </a:extLst>
          </p:cNvPr>
          <p:cNvSpPr>
            <a:spLocks noGrp="1"/>
          </p:cNvSpPr>
          <p:nvPr>
            <p:ph type="title"/>
          </p:nvPr>
        </p:nvSpPr>
        <p:spPr>
          <a:xfrm>
            <a:off x="838200" y="365125"/>
            <a:ext cx="10515600" cy="924029"/>
          </a:xfrm>
        </p:spPr>
        <p:txBody>
          <a:bodyPr>
            <a:normAutofit/>
          </a:bodyPr>
          <a:lstStyle/>
          <a:p>
            <a:pPr algn="ctr"/>
            <a:r>
              <a:rPr lang="en-US" sz="4000" b="1" dirty="0"/>
              <a:t>HCB Waivers Wait Lists - Total Cost 4-Year Model</a:t>
            </a:r>
          </a:p>
        </p:txBody>
      </p:sp>
      <p:sp>
        <p:nvSpPr>
          <p:cNvPr id="3" name="Content Placeholder 2">
            <a:extLst>
              <a:ext uri="{FF2B5EF4-FFF2-40B4-BE49-F238E27FC236}">
                <a16:creationId xmlns:a16="http://schemas.microsoft.com/office/drawing/2014/main" id="{A3EA10DB-16DF-3237-DF21-44C909BB0BC4}"/>
              </a:ext>
            </a:extLst>
          </p:cNvPr>
          <p:cNvSpPr>
            <a:spLocks noGrp="1"/>
          </p:cNvSpPr>
          <p:nvPr>
            <p:ph idx="1"/>
          </p:nvPr>
        </p:nvSpPr>
        <p:spPr/>
        <p:txBody>
          <a:bodyPr/>
          <a:lstStyle/>
          <a:p>
            <a:pPr marL="0" indent="0" algn="ctr">
              <a:buNone/>
            </a:pPr>
            <a:r>
              <a:rPr lang="en-US" dirty="0"/>
              <a:t>Four-Year Wait List Model – Total Cost HCB, MPW &amp; SCL</a:t>
            </a:r>
          </a:p>
          <a:p>
            <a:pPr marL="0" indent="0" algn="ctr">
              <a:buNone/>
            </a:pPr>
            <a:endParaRPr lang="en-US" dirty="0"/>
          </a:p>
          <a:p>
            <a:pPr marL="0" indent="0" algn="ctr">
              <a:buNone/>
            </a:pPr>
            <a:endParaRPr lang="en-US" dirty="0"/>
          </a:p>
          <a:p>
            <a:pPr marL="0" indent="0" algn="ctr">
              <a:buNone/>
            </a:pPr>
            <a:endParaRPr lang="en-US" dirty="0"/>
          </a:p>
          <a:p>
            <a:endParaRPr lang="en-US" dirty="0"/>
          </a:p>
        </p:txBody>
      </p:sp>
      <p:graphicFrame>
        <p:nvGraphicFramePr>
          <p:cNvPr id="5" name="Object 4">
            <a:extLst>
              <a:ext uri="{FF2B5EF4-FFF2-40B4-BE49-F238E27FC236}">
                <a16:creationId xmlns:a16="http://schemas.microsoft.com/office/drawing/2014/main" id="{83B9200B-E407-4D90-779C-59E65B485C6C}"/>
              </a:ext>
            </a:extLst>
          </p:cNvPr>
          <p:cNvGraphicFramePr>
            <a:graphicFrameLocks noChangeAspect="1"/>
          </p:cNvGraphicFramePr>
          <p:nvPr>
            <p:extLst>
              <p:ext uri="{D42A27DB-BD31-4B8C-83A1-F6EECF244321}">
                <p14:modId xmlns:p14="http://schemas.microsoft.com/office/powerpoint/2010/main" val="1403066117"/>
              </p:ext>
            </p:extLst>
          </p:nvPr>
        </p:nvGraphicFramePr>
        <p:xfrm>
          <a:off x="1828800" y="2533338"/>
          <a:ext cx="8544393" cy="3643625"/>
        </p:xfrm>
        <a:graphic>
          <a:graphicData uri="http://schemas.openxmlformats.org/presentationml/2006/ole">
            <mc:AlternateContent xmlns:mc="http://schemas.openxmlformats.org/markup-compatibility/2006">
              <mc:Choice xmlns:v="urn:schemas-microsoft-com:vml" Requires="v">
                <p:oleObj name="Worksheet" r:id="rId2" imgW="4657538" imgH="961911" progId="Excel.Sheet.12">
                  <p:embed/>
                </p:oleObj>
              </mc:Choice>
              <mc:Fallback>
                <p:oleObj name="Worksheet" r:id="rId2" imgW="4657538" imgH="961911" progId="Excel.Sheet.12">
                  <p:embed/>
                  <p:pic>
                    <p:nvPicPr>
                      <p:cNvPr id="5" name="Object 4">
                        <a:extLst>
                          <a:ext uri="{FF2B5EF4-FFF2-40B4-BE49-F238E27FC236}">
                            <a16:creationId xmlns:a16="http://schemas.microsoft.com/office/drawing/2014/main" id="{83B9200B-E407-4D90-779C-59E65B485C6C}"/>
                          </a:ext>
                        </a:extLst>
                      </p:cNvPr>
                      <p:cNvPicPr/>
                      <p:nvPr/>
                    </p:nvPicPr>
                    <p:blipFill>
                      <a:blip r:embed="rId3"/>
                      <a:stretch>
                        <a:fillRect/>
                      </a:stretch>
                    </p:blipFill>
                    <p:spPr>
                      <a:xfrm>
                        <a:off x="1828800" y="2533338"/>
                        <a:ext cx="8544393" cy="3643625"/>
                      </a:xfrm>
                      <a:prstGeom prst="rect">
                        <a:avLst/>
                      </a:prstGeom>
                    </p:spPr>
                  </p:pic>
                </p:oleObj>
              </mc:Fallback>
            </mc:AlternateContent>
          </a:graphicData>
        </a:graphic>
      </p:graphicFrame>
    </p:spTree>
    <p:extLst>
      <p:ext uri="{BB962C8B-B14F-4D97-AF65-F5344CB8AC3E}">
        <p14:creationId xmlns:p14="http://schemas.microsoft.com/office/powerpoint/2010/main" val="139751315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F602C0-5539-9689-59D1-05248902E2FF}"/>
              </a:ext>
            </a:extLst>
          </p:cNvPr>
          <p:cNvSpPr>
            <a:spLocks noGrp="1"/>
          </p:cNvSpPr>
          <p:nvPr>
            <p:ph type="title"/>
          </p:nvPr>
        </p:nvSpPr>
        <p:spPr>
          <a:xfrm>
            <a:off x="838200" y="365126"/>
            <a:ext cx="10515600" cy="819098"/>
          </a:xfrm>
        </p:spPr>
        <p:txBody>
          <a:bodyPr>
            <a:normAutofit/>
          </a:bodyPr>
          <a:lstStyle/>
          <a:p>
            <a:pPr algn="ctr"/>
            <a:r>
              <a:rPr lang="en-US" sz="4000" b="1" dirty="0"/>
              <a:t>HCB Waivers Wait Lists – Cost Full 4 Years</a:t>
            </a:r>
          </a:p>
        </p:txBody>
      </p:sp>
      <p:sp>
        <p:nvSpPr>
          <p:cNvPr id="3" name="Content Placeholder 2">
            <a:extLst>
              <a:ext uri="{FF2B5EF4-FFF2-40B4-BE49-F238E27FC236}">
                <a16:creationId xmlns:a16="http://schemas.microsoft.com/office/drawing/2014/main" id="{063719AE-38FC-F4F6-90AF-E48A0A2C7C08}"/>
              </a:ext>
            </a:extLst>
          </p:cNvPr>
          <p:cNvSpPr>
            <a:spLocks noGrp="1"/>
          </p:cNvSpPr>
          <p:nvPr>
            <p:ph idx="1"/>
          </p:nvPr>
        </p:nvSpPr>
        <p:spPr/>
        <p:txBody>
          <a:bodyPr/>
          <a:lstStyle/>
          <a:p>
            <a:pPr marL="0" indent="0" algn="ctr">
              <a:buNone/>
            </a:pPr>
            <a:r>
              <a:rPr lang="en-US" dirty="0"/>
              <a:t>Four-Year Wait List Model Total Cost – HCB, MPW &amp; SCL</a:t>
            </a:r>
          </a:p>
          <a:p>
            <a:pPr marL="0" indent="0" algn="ctr">
              <a:buNone/>
            </a:pPr>
            <a:endParaRPr lang="en-US" dirty="0"/>
          </a:p>
          <a:p>
            <a:pPr marL="0" indent="0" algn="ctr">
              <a:buNone/>
            </a:pPr>
            <a:endParaRPr lang="en-US" dirty="0"/>
          </a:p>
          <a:p>
            <a:pPr marL="0" indent="0">
              <a:buNone/>
            </a:pPr>
            <a:endParaRPr lang="en-US" dirty="0"/>
          </a:p>
          <a:p>
            <a:pPr marL="0" indent="0">
              <a:buNone/>
            </a:pPr>
            <a:endParaRPr lang="en-US" dirty="0"/>
          </a:p>
        </p:txBody>
      </p:sp>
      <p:graphicFrame>
        <p:nvGraphicFramePr>
          <p:cNvPr id="5" name="Object 4">
            <a:extLst>
              <a:ext uri="{FF2B5EF4-FFF2-40B4-BE49-F238E27FC236}">
                <a16:creationId xmlns:a16="http://schemas.microsoft.com/office/drawing/2014/main" id="{70F2FFC0-BBA2-6B8B-A5C9-68360C86562C}"/>
              </a:ext>
            </a:extLst>
          </p:cNvPr>
          <p:cNvGraphicFramePr>
            <a:graphicFrameLocks noChangeAspect="1"/>
          </p:cNvGraphicFramePr>
          <p:nvPr>
            <p:extLst>
              <p:ext uri="{D42A27DB-BD31-4B8C-83A1-F6EECF244321}">
                <p14:modId xmlns:p14="http://schemas.microsoft.com/office/powerpoint/2010/main" val="925305362"/>
              </p:ext>
            </p:extLst>
          </p:nvPr>
        </p:nvGraphicFramePr>
        <p:xfrm>
          <a:off x="2248526" y="2533338"/>
          <a:ext cx="7974766" cy="2863121"/>
        </p:xfrm>
        <a:graphic>
          <a:graphicData uri="http://schemas.openxmlformats.org/presentationml/2006/ole">
            <mc:AlternateContent xmlns:mc="http://schemas.openxmlformats.org/markup-compatibility/2006">
              <mc:Choice xmlns:v="urn:schemas-microsoft-com:vml" Requires="v">
                <p:oleObj name="Worksheet" r:id="rId2" imgW="4657538" imgH="771490" progId="Excel.Sheet.12">
                  <p:embed/>
                </p:oleObj>
              </mc:Choice>
              <mc:Fallback>
                <p:oleObj name="Worksheet" r:id="rId2" imgW="4657538" imgH="771490" progId="Excel.Sheet.12">
                  <p:embed/>
                  <p:pic>
                    <p:nvPicPr>
                      <p:cNvPr id="5" name="Object 4">
                        <a:extLst>
                          <a:ext uri="{FF2B5EF4-FFF2-40B4-BE49-F238E27FC236}">
                            <a16:creationId xmlns:a16="http://schemas.microsoft.com/office/drawing/2014/main" id="{70F2FFC0-BBA2-6B8B-A5C9-68360C86562C}"/>
                          </a:ext>
                        </a:extLst>
                      </p:cNvPr>
                      <p:cNvPicPr/>
                      <p:nvPr/>
                    </p:nvPicPr>
                    <p:blipFill>
                      <a:blip r:embed="rId3"/>
                      <a:stretch>
                        <a:fillRect/>
                      </a:stretch>
                    </p:blipFill>
                    <p:spPr>
                      <a:xfrm>
                        <a:off x="2248526" y="2533338"/>
                        <a:ext cx="7974766" cy="2863121"/>
                      </a:xfrm>
                      <a:prstGeom prst="rect">
                        <a:avLst/>
                      </a:prstGeom>
                    </p:spPr>
                  </p:pic>
                </p:oleObj>
              </mc:Fallback>
            </mc:AlternateContent>
          </a:graphicData>
        </a:graphic>
      </p:graphicFrame>
    </p:spTree>
    <p:extLst>
      <p:ext uri="{BB962C8B-B14F-4D97-AF65-F5344CB8AC3E}">
        <p14:creationId xmlns:p14="http://schemas.microsoft.com/office/powerpoint/2010/main" val="15584947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DCA1A9-F229-CFD3-235D-250BEF010873}"/>
              </a:ext>
            </a:extLst>
          </p:cNvPr>
          <p:cNvSpPr>
            <a:spLocks noGrp="1"/>
          </p:cNvSpPr>
          <p:nvPr>
            <p:ph type="ctrTitle"/>
          </p:nvPr>
        </p:nvSpPr>
        <p:spPr>
          <a:xfrm>
            <a:off x="1524000" y="869431"/>
            <a:ext cx="9144000" cy="809467"/>
          </a:xfrm>
        </p:spPr>
        <p:txBody>
          <a:bodyPr>
            <a:normAutofit/>
          </a:bodyPr>
          <a:lstStyle/>
          <a:p>
            <a:r>
              <a:rPr lang="en-US" sz="4000" b="1" dirty="0"/>
              <a:t>HCB Waivers Waitlists</a:t>
            </a:r>
          </a:p>
        </p:txBody>
      </p:sp>
      <p:sp>
        <p:nvSpPr>
          <p:cNvPr id="3" name="Subtitle 2">
            <a:extLst>
              <a:ext uri="{FF2B5EF4-FFF2-40B4-BE49-F238E27FC236}">
                <a16:creationId xmlns:a16="http://schemas.microsoft.com/office/drawing/2014/main" id="{A933F688-3768-6A7C-5504-0AA86F89082F}"/>
              </a:ext>
            </a:extLst>
          </p:cNvPr>
          <p:cNvSpPr>
            <a:spLocks noGrp="1"/>
          </p:cNvSpPr>
          <p:nvPr>
            <p:ph type="subTitle" idx="1"/>
          </p:nvPr>
        </p:nvSpPr>
        <p:spPr>
          <a:xfrm>
            <a:off x="1524000" y="2368446"/>
            <a:ext cx="9144000" cy="3432747"/>
          </a:xfrm>
        </p:spPr>
        <p:txBody>
          <a:bodyPr/>
          <a:lstStyle/>
          <a:p>
            <a:pPr algn="l"/>
            <a:r>
              <a:rPr lang="en-US" dirty="0"/>
              <a:t>There are six (6) Home &amp; Community Based (HCB) Waivers in Kentucky</a:t>
            </a:r>
          </a:p>
          <a:p>
            <a:pPr marL="457200" indent="-457200" algn="l">
              <a:buAutoNum type="arabicPeriod"/>
            </a:pPr>
            <a:r>
              <a:rPr lang="en-US" dirty="0"/>
              <a:t>Acquired Brain Injury – Acute (ABI Acute)</a:t>
            </a:r>
          </a:p>
          <a:p>
            <a:pPr marL="457200" indent="-457200" algn="l">
              <a:buAutoNum type="arabicPeriod"/>
            </a:pPr>
            <a:r>
              <a:rPr lang="en-US" dirty="0"/>
              <a:t>Acquired Brain Injury – Long Term (ABI – LT)</a:t>
            </a:r>
          </a:p>
          <a:p>
            <a:pPr marL="457200" indent="-457200" algn="l">
              <a:buAutoNum type="arabicPeriod"/>
            </a:pPr>
            <a:r>
              <a:rPr lang="en-US" dirty="0"/>
              <a:t>Home &amp; Community Based (HCB)</a:t>
            </a:r>
          </a:p>
          <a:p>
            <a:pPr marL="457200" indent="-457200" algn="l">
              <a:buAutoNum type="arabicPeriod"/>
            </a:pPr>
            <a:r>
              <a:rPr lang="en-US" dirty="0"/>
              <a:t>Model II (M II)</a:t>
            </a:r>
          </a:p>
          <a:p>
            <a:pPr marL="457200" indent="-457200" algn="l">
              <a:buAutoNum type="arabicPeriod"/>
            </a:pPr>
            <a:r>
              <a:rPr lang="en-US" dirty="0"/>
              <a:t>Michelle P. (MPW)</a:t>
            </a:r>
          </a:p>
          <a:p>
            <a:pPr marL="457200" indent="-457200" algn="l">
              <a:buAutoNum type="arabicPeriod"/>
            </a:pPr>
            <a:r>
              <a:rPr lang="en-US" dirty="0"/>
              <a:t>Supports for Community Living (SCL)</a:t>
            </a:r>
          </a:p>
          <a:p>
            <a:pPr marL="457200" indent="-457200" algn="l">
              <a:buAutoNum type="arabicPeriod"/>
            </a:pPr>
            <a:endParaRPr lang="en-US" dirty="0"/>
          </a:p>
        </p:txBody>
      </p:sp>
    </p:spTree>
    <p:extLst>
      <p:ext uri="{BB962C8B-B14F-4D97-AF65-F5344CB8AC3E}">
        <p14:creationId xmlns:p14="http://schemas.microsoft.com/office/powerpoint/2010/main" val="82585432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68A448-A46D-00C7-D407-15868B4A5DFA}"/>
              </a:ext>
            </a:extLst>
          </p:cNvPr>
          <p:cNvSpPr>
            <a:spLocks noGrp="1"/>
          </p:cNvSpPr>
          <p:nvPr>
            <p:ph type="title"/>
          </p:nvPr>
        </p:nvSpPr>
        <p:spPr/>
        <p:txBody>
          <a:bodyPr>
            <a:normAutofit/>
          </a:bodyPr>
          <a:lstStyle/>
          <a:p>
            <a:pPr algn="ctr"/>
            <a:r>
              <a:rPr lang="en-US" sz="4000" b="1" dirty="0"/>
              <a:t>HCB Waivers Wait Lists – Year 1 of 6-Year Model</a:t>
            </a:r>
          </a:p>
        </p:txBody>
      </p:sp>
      <p:sp>
        <p:nvSpPr>
          <p:cNvPr id="3" name="Content Placeholder 2">
            <a:extLst>
              <a:ext uri="{FF2B5EF4-FFF2-40B4-BE49-F238E27FC236}">
                <a16:creationId xmlns:a16="http://schemas.microsoft.com/office/drawing/2014/main" id="{3C280F23-7A61-E96A-63F0-06EFF87C2330}"/>
              </a:ext>
            </a:extLst>
          </p:cNvPr>
          <p:cNvSpPr>
            <a:spLocks noGrp="1"/>
          </p:cNvSpPr>
          <p:nvPr>
            <p:ph idx="1"/>
          </p:nvPr>
        </p:nvSpPr>
        <p:spPr/>
        <p:txBody>
          <a:bodyPr/>
          <a:lstStyle/>
          <a:p>
            <a:pPr marL="0" indent="0" algn="ctr">
              <a:buNone/>
            </a:pPr>
            <a:r>
              <a:rPr lang="en-US" dirty="0"/>
              <a:t>Six-Year Wait List Model – Year 1 – SFY 2025</a:t>
            </a:r>
          </a:p>
          <a:p>
            <a:pPr marL="0" indent="0" algn="ctr">
              <a:buNone/>
            </a:pPr>
            <a:endParaRPr lang="en-US" dirty="0"/>
          </a:p>
          <a:p>
            <a:pPr marL="0" indent="0" algn="ctr">
              <a:buNone/>
            </a:pPr>
            <a:endParaRPr lang="en-US" dirty="0"/>
          </a:p>
          <a:p>
            <a:pPr marL="0" indent="0">
              <a:buNone/>
            </a:pPr>
            <a:endParaRPr lang="en-US" dirty="0"/>
          </a:p>
          <a:p>
            <a:pPr marL="0" indent="0">
              <a:buNone/>
            </a:pPr>
            <a:endParaRPr lang="en-US" dirty="0"/>
          </a:p>
          <a:p>
            <a:pPr marL="0" indent="0">
              <a:buNone/>
            </a:pPr>
            <a:endParaRPr lang="en-US" dirty="0"/>
          </a:p>
        </p:txBody>
      </p:sp>
      <p:graphicFrame>
        <p:nvGraphicFramePr>
          <p:cNvPr id="4" name="Object 3">
            <a:extLst>
              <a:ext uri="{FF2B5EF4-FFF2-40B4-BE49-F238E27FC236}">
                <a16:creationId xmlns:a16="http://schemas.microsoft.com/office/drawing/2014/main" id="{B1556E43-2A56-A629-98D8-F60B26416D27}"/>
              </a:ext>
            </a:extLst>
          </p:cNvPr>
          <p:cNvGraphicFramePr>
            <a:graphicFrameLocks noChangeAspect="1"/>
          </p:cNvGraphicFramePr>
          <p:nvPr>
            <p:extLst>
              <p:ext uri="{D42A27DB-BD31-4B8C-83A1-F6EECF244321}">
                <p14:modId xmlns:p14="http://schemas.microsoft.com/office/powerpoint/2010/main" val="4034741928"/>
              </p:ext>
            </p:extLst>
          </p:nvPr>
        </p:nvGraphicFramePr>
        <p:xfrm>
          <a:off x="1858779" y="2578309"/>
          <a:ext cx="8454453" cy="3043002"/>
        </p:xfrm>
        <a:graphic>
          <a:graphicData uri="http://schemas.openxmlformats.org/presentationml/2006/ole">
            <mc:AlternateContent xmlns:mc="http://schemas.openxmlformats.org/markup-compatibility/2006">
              <mc:Choice xmlns:v="urn:schemas-microsoft-com:vml" Requires="v">
                <p:oleObj name="Worksheet" r:id="rId2" imgW="5676871" imgH="1152710" progId="Excel.Sheet.12">
                  <p:embed/>
                </p:oleObj>
              </mc:Choice>
              <mc:Fallback>
                <p:oleObj name="Worksheet" r:id="rId2" imgW="5676871" imgH="1152710" progId="Excel.Sheet.12">
                  <p:embed/>
                  <p:pic>
                    <p:nvPicPr>
                      <p:cNvPr id="4" name="Object 3">
                        <a:extLst>
                          <a:ext uri="{FF2B5EF4-FFF2-40B4-BE49-F238E27FC236}">
                            <a16:creationId xmlns:a16="http://schemas.microsoft.com/office/drawing/2014/main" id="{B1556E43-2A56-A629-98D8-F60B26416D27}"/>
                          </a:ext>
                        </a:extLst>
                      </p:cNvPr>
                      <p:cNvPicPr/>
                      <p:nvPr/>
                    </p:nvPicPr>
                    <p:blipFill>
                      <a:blip r:embed="rId3"/>
                      <a:stretch>
                        <a:fillRect/>
                      </a:stretch>
                    </p:blipFill>
                    <p:spPr>
                      <a:xfrm>
                        <a:off x="1858779" y="2578309"/>
                        <a:ext cx="8454453" cy="3043002"/>
                      </a:xfrm>
                      <a:prstGeom prst="rect">
                        <a:avLst/>
                      </a:prstGeom>
                    </p:spPr>
                  </p:pic>
                </p:oleObj>
              </mc:Fallback>
            </mc:AlternateContent>
          </a:graphicData>
        </a:graphic>
      </p:graphicFrame>
    </p:spTree>
    <p:extLst>
      <p:ext uri="{BB962C8B-B14F-4D97-AF65-F5344CB8AC3E}">
        <p14:creationId xmlns:p14="http://schemas.microsoft.com/office/powerpoint/2010/main" val="107434741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D87965-9932-EA03-2D3C-606143526F95}"/>
              </a:ext>
            </a:extLst>
          </p:cNvPr>
          <p:cNvSpPr>
            <a:spLocks noGrp="1"/>
          </p:cNvSpPr>
          <p:nvPr>
            <p:ph type="title"/>
          </p:nvPr>
        </p:nvSpPr>
        <p:spPr/>
        <p:txBody>
          <a:bodyPr>
            <a:normAutofit/>
          </a:bodyPr>
          <a:lstStyle/>
          <a:p>
            <a:pPr algn="ctr"/>
            <a:r>
              <a:rPr lang="en-US" sz="4000" b="1" dirty="0"/>
              <a:t>HCB Waivers Wait Lists – Year 2 of 6-Year Model</a:t>
            </a:r>
          </a:p>
        </p:txBody>
      </p:sp>
      <p:sp>
        <p:nvSpPr>
          <p:cNvPr id="3" name="Content Placeholder 2">
            <a:extLst>
              <a:ext uri="{FF2B5EF4-FFF2-40B4-BE49-F238E27FC236}">
                <a16:creationId xmlns:a16="http://schemas.microsoft.com/office/drawing/2014/main" id="{6B559EC7-4416-C357-5B57-DDE5617FB6FF}"/>
              </a:ext>
            </a:extLst>
          </p:cNvPr>
          <p:cNvSpPr>
            <a:spLocks noGrp="1"/>
          </p:cNvSpPr>
          <p:nvPr>
            <p:ph idx="1"/>
          </p:nvPr>
        </p:nvSpPr>
        <p:spPr/>
        <p:txBody>
          <a:bodyPr/>
          <a:lstStyle/>
          <a:p>
            <a:pPr marL="0" indent="0" algn="ctr">
              <a:buNone/>
            </a:pPr>
            <a:r>
              <a:rPr lang="en-US" dirty="0"/>
              <a:t>Six-Year Wait List Model – Year 2 – SFY 2026</a:t>
            </a:r>
          </a:p>
          <a:p>
            <a:pPr marL="0" indent="0" algn="ctr">
              <a:buNone/>
            </a:pPr>
            <a:endParaRPr lang="en-US" dirty="0"/>
          </a:p>
          <a:p>
            <a:pPr marL="0" indent="0" algn="ctr">
              <a:buNone/>
            </a:pPr>
            <a:endParaRPr lang="en-US" dirty="0"/>
          </a:p>
          <a:p>
            <a:pPr marL="0" indent="0" algn="ctr">
              <a:buNone/>
            </a:pPr>
            <a:endParaRPr lang="en-US" dirty="0"/>
          </a:p>
          <a:p>
            <a:pPr marL="0" indent="0" algn="ctr">
              <a:buNone/>
            </a:pPr>
            <a:endParaRPr lang="en-US" dirty="0"/>
          </a:p>
          <a:p>
            <a:endParaRPr lang="en-US" dirty="0"/>
          </a:p>
          <a:p>
            <a:pPr marL="0" indent="0">
              <a:buNone/>
            </a:pPr>
            <a:endParaRPr lang="en-US" dirty="0"/>
          </a:p>
        </p:txBody>
      </p:sp>
      <p:graphicFrame>
        <p:nvGraphicFramePr>
          <p:cNvPr id="7" name="Object 6">
            <a:extLst>
              <a:ext uri="{FF2B5EF4-FFF2-40B4-BE49-F238E27FC236}">
                <a16:creationId xmlns:a16="http://schemas.microsoft.com/office/drawing/2014/main" id="{AE1855FF-A01E-4053-C85C-371A25179460}"/>
              </a:ext>
            </a:extLst>
          </p:cNvPr>
          <p:cNvGraphicFramePr>
            <a:graphicFrameLocks noChangeAspect="1"/>
          </p:cNvGraphicFramePr>
          <p:nvPr>
            <p:extLst>
              <p:ext uri="{D42A27DB-BD31-4B8C-83A1-F6EECF244321}">
                <p14:modId xmlns:p14="http://schemas.microsoft.com/office/powerpoint/2010/main" val="3743532015"/>
              </p:ext>
            </p:extLst>
          </p:nvPr>
        </p:nvGraphicFramePr>
        <p:xfrm>
          <a:off x="2218544" y="2608289"/>
          <a:ext cx="8199620" cy="3297836"/>
        </p:xfrm>
        <a:graphic>
          <a:graphicData uri="http://schemas.openxmlformats.org/presentationml/2006/ole">
            <mc:AlternateContent xmlns:mc="http://schemas.openxmlformats.org/markup-compatibility/2006">
              <mc:Choice xmlns:v="urn:schemas-microsoft-com:vml" Requires="v">
                <p:oleObj name="Worksheet" r:id="rId2" imgW="4505489" imgH="961911" progId="Excel.Sheet.12">
                  <p:embed/>
                </p:oleObj>
              </mc:Choice>
              <mc:Fallback>
                <p:oleObj name="Worksheet" r:id="rId2" imgW="4505489" imgH="961911" progId="Excel.Sheet.12">
                  <p:embed/>
                  <p:pic>
                    <p:nvPicPr>
                      <p:cNvPr id="7" name="Object 6">
                        <a:extLst>
                          <a:ext uri="{FF2B5EF4-FFF2-40B4-BE49-F238E27FC236}">
                            <a16:creationId xmlns:a16="http://schemas.microsoft.com/office/drawing/2014/main" id="{AE1855FF-A01E-4053-C85C-371A25179460}"/>
                          </a:ext>
                        </a:extLst>
                      </p:cNvPr>
                      <p:cNvPicPr/>
                      <p:nvPr/>
                    </p:nvPicPr>
                    <p:blipFill>
                      <a:blip r:embed="rId3"/>
                      <a:stretch>
                        <a:fillRect/>
                      </a:stretch>
                    </p:blipFill>
                    <p:spPr>
                      <a:xfrm>
                        <a:off x="2218544" y="2608289"/>
                        <a:ext cx="8199620" cy="3297836"/>
                      </a:xfrm>
                      <a:prstGeom prst="rect">
                        <a:avLst/>
                      </a:prstGeom>
                    </p:spPr>
                  </p:pic>
                </p:oleObj>
              </mc:Fallback>
            </mc:AlternateContent>
          </a:graphicData>
        </a:graphic>
      </p:graphicFrame>
    </p:spTree>
    <p:extLst>
      <p:ext uri="{BB962C8B-B14F-4D97-AF65-F5344CB8AC3E}">
        <p14:creationId xmlns:p14="http://schemas.microsoft.com/office/powerpoint/2010/main" val="209047287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008F92-49E8-3857-3CDB-7B1B8CC8848C}"/>
              </a:ext>
            </a:extLst>
          </p:cNvPr>
          <p:cNvSpPr>
            <a:spLocks noGrp="1"/>
          </p:cNvSpPr>
          <p:nvPr>
            <p:ph type="title"/>
          </p:nvPr>
        </p:nvSpPr>
        <p:spPr/>
        <p:txBody>
          <a:bodyPr>
            <a:normAutofit/>
          </a:bodyPr>
          <a:lstStyle/>
          <a:p>
            <a:pPr algn="ctr"/>
            <a:r>
              <a:rPr lang="en-US" sz="4000" b="1" dirty="0"/>
              <a:t>HCB Waivers Wait Lists – Year 2 of 6-Year Model Phase-In</a:t>
            </a:r>
          </a:p>
        </p:txBody>
      </p:sp>
      <p:sp>
        <p:nvSpPr>
          <p:cNvPr id="3" name="Content Placeholder 2">
            <a:extLst>
              <a:ext uri="{FF2B5EF4-FFF2-40B4-BE49-F238E27FC236}">
                <a16:creationId xmlns:a16="http://schemas.microsoft.com/office/drawing/2014/main" id="{6A2F651B-D88E-8CF9-F324-F94B734E3079}"/>
              </a:ext>
            </a:extLst>
          </p:cNvPr>
          <p:cNvSpPr>
            <a:spLocks noGrp="1"/>
          </p:cNvSpPr>
          <p:nvPr>
            <p:ph idx="1"/>
          </p:nvPr>
        </p:nvSpPr>
        <p:spPr/>
        <p:txBody>
          <a:bodyPr/>
          <a:lstStyle/>
          <a:p>
            <a:pPr marL="0" indent="0" algn="ctr">
              <a:buNone/>
            </a:pPr>
            <a:r>
              <a:rPr lang="en-US" dirty="0"/>
              <a:t>Six-Year Wait List Model – Year 2 Phase-In – SFY 2026</a:t>
            </a:r>
          </a:p>
          <a:p>
            <a:pPr marL="0" indent="0" algn="ctr">
              <a:buNone/>
            </a:pPr>
            <a:endParaRPr lang="en-US" dirty="0"/>
          </a:p>
          <a:p>
            <a:pPr marL="0" indent="0" algn="ctr">
              <a:buNone/>
            </a:pPr>
            <a:endParaRPr lang="en-US" dirty="0"/>
          </a:p>
          <a:p>
            <a:pPr marL="0" indent="0">
              <a:buNone/>
            </a:pPr>
            <a:endParaRPr lang="en-US" dirty="0"/>
          </a:p>
          <a:p>
            <a:pPr marL="0" indent="0">
              <a:buNone/>
            </a:pPr>
            <a:endParaRPr lang="en-US" dirty="0"/>
          </a:p>
        </p:txBody>
      </p:sp>
      <p:graphicFrame>
        <p:nvGraphicFramePr>
          <p:cNvPr id="4" name="Object 3">
            <a:extLst>
              <a:ext uri="{FF2B5EF4-FFF2-40B4-BE49-F238E27FC236}">
                <a16:creationId xmlns:a16="http://schemas.microsoft.com/office/drawing/2014/main" id="{A6A5C4E5-5165-5275-FAA5-951E84A8D14E}"/>
              </a:ext>
            </a:extLst>
          </p:cNvPr>
          <p:cNvGraphicFramePr>
            <a:graphicFrameLocks noChangeAspect="1"/>
          </p:cNvGraphicFramePr>
          <p:nvPr>
            <p:extLst>
              <p:ext uri="{D42A27DB-BD31-4B8C-83A1-F6EECF244321}">
                <p14:modId xmlns:p14="http://schemas.microsoft.com/office/powerpoint/2010/main" val="1726633465"/>
              </p:ext>
            </p:extLst>
          </p:nvPr>
        </p:nvGraphicFramePr>
        <p:xfrm>
          <a:off x="1783830" y="2473377"/>
          <a:ext cx="9114019" cy="3838523"/>
        </p:xfrm>
        <a:graphic>
          <a:graphicData uri="http://schemas.openxmlformats.org/presentationml/2006/ole">
            <mc:AlternateContent xmlns:mc="http://schemas.openxmlformats.org/markup-compatibility/2006">
              <mc:Choice xmlns:v="urn:schemas-microsoft-com:vml" Requires="v">
                <p:oleObj name="Worksheet" r:id="rId2" imgW="5924612" imgH="1533552" progId="Excel.Sheet.12">
                  <p:embed/>
                </p:oleObj>
              </mc:Choice>
              <mc:Fallback>
                <p:oleObj name="Worksheet" r:id="rId2" imgW="5924612" imgH="1533552" progId="Excel.Sheet.12">
                  <p:embed/>
                  <p:pic>
                    <p:nvPicPr>
                      <p:cNvPr id="4" name="Object 3">
                        <a:extLst>
                          <a:ext uri="{FF2B5EF4-FFF2-40B4-BE49-F238E27FC236}">
                            <a16:creationId xmlns:a16="http://schemas.microsoft.com/office/drawing/2014/main" id="{A6A5C4E5-5165-5275-FAA5-951E84A8D14E}"/>
                          </a:ext>
                        </a:extLst>
                      </p:cNvPr>
                      <p:cNvPicPr/>
                      <p:nvPr/>
                    </p:nvPicPr>
                    <p:blipFill>
                      <a:blip r:embed="rId3"/>
                      <a:stretch>
                        <a:fillRect/>
                      </a:stretch>
                    </p:blipFill>
                    <p:spPr>
                      <a:xfrm>
                        <a:off x="1783830" y="2473377"/>
                        <a:ext cx="9114019" cy="3838523"/>
                      </a:xfrm>
                      <a:prstGeom prst="rect">
                        <a:avLst/>
                      </a:prstGeom>
                    </p:spPr>
                  </p:pic>
                </p:oleObj>
              </mc:Fallback>
            </mc:AlternateContent>
          </a:graphicData>
        </a:graphic>
      </p:graphicFrame>
    </p:spTree>
    <p:extLst>
      <p:ext uri="{BB962C8B-B14F-4D97-AF65-F5344CB8AC3E}">
        <p14:creationId xmlns:p14="http://schemas.microsoft.com/office/powerpoint/2010/main" val="342723458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3C1017-75B5-2703-E31E-9A89C13E7557}"/>
              </a:ext>
            </a:extLst>
          </p:cNvPr>
          <p:cNvSpPr>
            <a:spLocks noGrp="1"/>
          </p:cNvSpPr>
          <p:nvPr>
            <p:ph type="title"/>
          </p:nvPr>
        </p:nvSpPr>
        <p:spPr/>
        <p:txBody>
          <a:bodyPr>
            <a:normAutofit/>
          </a:bodyPr>
          <a:lstStyle/>
          <a:p>
            <a:pPr algn="ctr"/>
            <a:r>
              <a:rPr lang="en-US" sz="4000" b="1" dirty="0"/>
              <a:t>HCB Waivers Wait Lists – Cost of 6-Year Model </a:t>
            </a:r>
            <a:br>
              <a:rPr lang="en-US" sz="4000" b="1" dirty="0"/>
            </a:br>
            <a:r>
              <a:rPr lang="en-US" sz="4000" b="1" dirty="0"/>
              <a:t>with Phase-Ins</a:t>
            </a:r>
          </a:p>
        </p:txBody>
      </p:sp>
      <p:sp>
        <p:nvSpPr>
          <p:cNvPr id="3" name="Content Placeholder 2">
            <a:extLst>
              <a:ext uri="{FF2B5EF4-FFF2-40B4-BE49-F238E27FC236}">
                <a16:creationId xmlns:a16="http://schemas.microsoft.com/office/drawing/2014/main" id="{5AA63F1C-E238-0E7E-32C4-2F39492B6CE6}"/>
              </a:ext>
            </a:extLst>
          </p:cNvPr>
          <p:cNvSpPr>
            <a:spLocks noGrp="1"/>
          </p:cNvSpPr>
          <p:nvPr>
            <p:ph idx="1"/>
          </p:nvPr>
        </p:nvSpPr>
        <p:spPr>
          <a:xfrm>
            <a:off x="838200" y="1885585"/>
            <a:ext cx="10515600" cy="4351338"/>
          </a:xfrm>
        </p:spPr>
        <p:txBody>
          <a:bodyPr/>
          <a:lstStyle/>
          <a:p>
            <a:pPr marL="0" indent="0" algn="ctr">
              <a:buNone/>
            </a:pPr>
            <a:r>
              <a:rPr lang="en-US" dirty="0"/>
              <a:t>Six-Year Wait List Model – Total Cost HCB, MPW &amp; SCL</a:t>
            </a:r>
          </a:p>
          <a:p>
            <a:pPr marL="0" indent="0" algn="ctr">
              <a:buNone/>
            </a:pPr>
            <a:endParaRPr lang="en-US" dirty="0"/>
          </a:p>
          <a:p>
            <a:pPr marL="0" indent="0" algn="ctr">
              <a:buNone/>
            </a:pPr>
            <a:endParaRPr lang="en-US" dirty="0"/>
          </a:p>
          <a:p>
            <a:pPr marL="0" indent="0" algn="ctr">
              <a:buNone/>
            </a:pPr>
            <a:endParaRPr lang="en-US" dirty="0"/>
          </a:p>
          <a:p>
            <a:pPr marL="0" indent="0" algn="ctr">
              <a:buNone/>
            </a:pPr>
            <a:endParaRPr lang="en-US" dirty="0"/>
          </a:p>
          <a:p>
            <a:pPr marL="0" indent="0">
              <a:buNone/>
            </a:pPr>
            <a:endParaRPr lang="en-US" dirty="0"/>
          </a:p>
          <a:p>
            <a:pPr marL="0" indent="0">
              <a:buNone/>
            </a:pPr>
            <a:endParaRPr lang="en-US" dirty="0"/>
          </a:p>
        </p:txBody>
      </p:sp>
      <p:graphicFrame>
        <p:nvGraphicFramePr>
          <p:cNvPr id="6" name="Object 5">
            <a:extLst>
              <a:ext uri="{FF2B5EF4-FFF2-40B4-BE49-F238E27FC236}">
                <a16:creationId xmlns:a16="http://schemas.microsoft.com/office/drawing/2014/main" id="{7C4D552A-AE6A-6600-A673-A72F3CF39390}"/>
              </a:ext>
            </a:extLst>
          </p:cNvPr>
          <p:cNvGraphicFramePr>
            <a:graphicFrameLocks noChangeAspect="1"/>
          </p:cNvGraphicFramePr>
          <p:nvPr>
            <p:extLst>
              <p:ext uri="{D42A27DB-BD31-4B8C-83A1-F6EECF244321}">
                <p14:modId xmlns:p14="http://schemas.microsoft.com/office/powerpoint/2010/main" val="3122487236"/>
              </p:ext>
            </p:extLst>
          </p:nvPr>
        </p:nvGraphicFramePr>
        <p:xfrm>
          <a:off x="1873770" y="2608290"/>
          <a:ext cx="8469443" cy="3297836"/>
        </p:xfrm>
        <a:graphic>
          <a:graphicData uri="http://schemas.openxmlformats.org/presentationml/2006/ole">
            <mc:AlternateContent xmlns:mc="http://schemas.openxmlformats.org/markup-compatibility/2006">
              <mc:Choice xmlns:v="urn:schemas-microsoft-com:vml" Requires="v">
                <p:oleObj name="Worksheet" r:id="rId2" imgW="4743396" imgH="961911" progId="Excel.Sheet.12">
                  <p:embed/>
                </p:oleObj>
              </mc:Choice>
              <mc:Fallback>
                <p:oleObj name="Worksheet" r:id="rId2" imgW="4743396" imgH="961911" progId="Excel.Sheet.12">
                  <p:embed/>
                  <p:pic>
                    <p:nvPicPr>
                      <p:cNvPr id="6" name="Object 5">
                        <a:extLst>
                          <a:ext uri="{FF2B5EF4-FFF2-40B4-BE49-F238E27FC236}">
                            <a16:creationId xmlns:a16="http://schemas.microsoft.com/office/drawing/2014/main" id="{7C4D552A-AE6A-6600-A673-A72F3CF39390}"/>
                          </a:ext>
                        </a:extLst>
                      </p:cNvPr>
                      <p:cNvPicPr/>
                      <p:nvPr/>
                    </p:nvPicPr>
                    <p:blipFill>
                      <a:blip r:embed="rId3"/>
                      <a:stretch>
                        <a:fillRect/>
                      </a:stretch>
                    </p:blipFill>
                    <p:spPr>
                      <a:xfrm>
                        <a:off x="1873770" y="2608290"/>
                        <a:ext cx="8469443" cy="3297836"/>
                      </a:xfrm>
                      <a:prstGeom prst="rect">
                        <a:avLst/>
                      </a:prstGeom>
                    </p:spPr>
                  </p:pic>
                </p:oleObj>
              </mc:Fallback>
            </mc:AlternateContent>
          </a:graphicData>
        </a:graphic>
      </p:graphicFrame>
    </p:spTree>
    <p:extLst>
      <p:ext uri="{BB962C8B-B14F-4D97-AF65-F5344CB8AC3E}">
        <p14:creationId xmlns:p14="http://schemas.microsoft.com/office/powerpoint/2010/main" val="168394473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E37EE8-3CE8-FC13-7DB7-FD95AF370B64}"/>
              </a:ext>
            </a:extLst>
          </p:cNvPr>
          <p:cNvSpPr>
            <a:spLocks noGrp="1"/>
          </p:cNvSpPr>
          <p:nvPr>
            <p:ph type="title"/>
          </p:nvPr>
        </p:nvSpPr>
        <p:spPr/>
        <p:txBody>
          <a:bodyPr>
            <a:normAutofit/>
          </a:bodyPr>
          <a:lstStyle/>
          <a:p>
            <a:pPr algn="ctr"/>
            <a:r>
              <a:rPr lang="en-US" sz="4000" b="1" dirty="0"/>
              <a:t>HCB Waivers Wait Lists -Total Cost 6-Year Model</a:t>
            </a:r>
          </a:p>
        </p:txBody>
      </p:sp>
      <p:sp>
        <p:nvSpPr>
          <p:cNvPr id="3" name="Content Placeholder 2">
            <a:extLst>
              <a:ext uri="{FF2B5EF4-FFF2-40B4-BE49-F238E27FC236}">
                <a16:creationId xmlns:a16="http://schemas.microsoft.com/office/drawing/2014/main" id="{687B8FE6-461B-CC9F-137F-FE215DD13977}"/>
              </a:ext>
            </a:extLst>
          </p:cNvPr>
          <p:cNvSpPr>
            <a:spLocks noGrp="1"/>
          </p:cNvSpPr>
          <p:nvPr>
            <p:ph idx="1"/>
          </p:nvPr>
        </p:nvSpPr>
        <p:spPr/>
        <p:txBody>
          <a:bodyPr/>
          <a:lstStyle/>
          <a:p>
            <a:pPr marL="0" indent="0" algn="ctr">
              <a:buNone/>
            </a:pPr>
            <a:r>
              <a:rPr lang="en-US" dirty="0"/>
              <a:t>Six-Year Wait List Model Total Cost – HCB, MPW &amp; SCL</a:t>
            </a:r>
          </a:p>
          <a:p>
            <a:pPr marL="0" indent="0" algn="ctr">
              <a:buNone/>
            </a:pPr>
            <a:endParaRPr lang="en-US" dirty="0"/>
          </a:p>
          <a:p>
            <a:pPr marL="0" indent="0" algn="ctr">
              <a:buNone/>
            </a:pPr>
            <a:endParaRPr lang="en-US" dirty="0"/>
          </a:p>
          <a:p>
            <a:pPr marL="0" indent="0" algn="ctr">
              <a:buNone/>
            </a:pPr>
            <a:endParaRPr lang="en-US" dirty="0"/>
          </a:p>
          <a:p>
            <a:pPr marL="0" indent="0" algn="ctr">
              <a:buNone/>
            </a:pPr>
            <a:endParaRPr lang="en-US" dirty="0"/>
          </a:p>
          <a:p>
            <a:endParaRPr lang="en-US" dirty="0"/>
          </a:p>
        </p:txBody>
      </p:sp>
      <p:pic>
        <p:nvPicPr>
          <p:cNvPr id="5" name="Picture 4">
            <a:extLst>
              <a:ext uri="{FF2B5EF4-FFF2-40B4-BE49-F238E27FC236}">
                <a16:creationId xmlns:a16="http://schemas.microsoft.com/office/drawing/2014/main" id="{C42E2461-A3B4-EC18-CAD9-C13DCBC00A5C}"/>
              </a:ext>
            </a:extLst>
          </p:cNvPr>
          <p:cNvPicPr>
            <a:picLocks noChangeAspect="1"/>
          </p:cNvPicPr>
          <p:nvPr/>
        </p:nvPicPr>
        <p:blipFill>
          <a:blip r:embed="rId2"/>
          <a:stretch>
            <a:fillRect/>
          </a:stretch>
        </p:blipFill>
        <p:spPr>
          <a:xfrm>
            <a:off x="1882902" y="2368445"/>
            <a:ext cx="8426196" cy="3552669"/>
          </a:xfrm>
          <a:prstGeom prst="rect">
            <a:avLst/>
          </a:prstGeom>
        </p:spPr>
      </p:pic>
    </p:spTree>
    <p:extLst>
      <p:ext uri="{BB962C8B-B14F-4D97-AF65-F5344CB8AC3E}">
        <p14:creationId xmlns:p14="http://schemas.microsoft.com/office/powerpoint/2010/main" val="300740659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24E85C-BCBA-66B2-02AC-1A454B73DC49}"/>
              </a:ext>
            </a:extLst>
          </p:cNvPr>
          <p:cNvSpPr>
            <a:spLocks noGrp="1"/>
          </p:cNvSpPr>
          <p:nvPr>
            <p:ph type="title"/>
          </p:nvPr>
        </p:nvSpPr>
        <p:spPr/>
        <p:txBody>
          <a:bodyPr/>
          <a:lstStyle/>
          <a:p>
            <a:pPr algn="ctr"/>
            <a:r>
              <a:rPr kumimoji="0" lang="en-US" sz="4000" b="1" i="0" u="none" strike="noStrike" kern="1200" cap="none" spc="0" normalizeH="0" baseline="0" noProof="0" dirty="0">
                <a:ln>
                  <a:noFill/>
                </a:ln>
                <a:solidFill>
                  <a:prstClr val="black"/>
                </a:solidFill>
                <a:effectLst/>
                <a:uLnTx/>
                <a:uFillTx/>
                <a:latin typeface="Calibri Light" panose="020F0302020204030204"/>
                <a:ea typeface="+mj-ea"/>
                <a:cs typeface="+mj-cs"/>
              </a:rPr>
              <a:t>HCB Waivers Wait Lists – </a:t>
            </a:r>
            <a:r>
              <a:rPr kumimoji="0" lang="en-US" sz="4000" b="1" i="0" u="none" strike="noStrike" kern="1200" cap="none" spc="0" normalizeH="0" baseline="0" noProof="0" dirty="0">
                <a:ln>
                  <a:noFill/>
                </a:ln>
                <a:effectLst/>
                <a:uLnTx/>
                <a:uFillTx/>
                <a:latin typeface="Calibri Light" panose="020F0302020204030204"/>
              </a:rPr>
              <a:t>Cost Comparisons</a:t>
            </a:r>
            <a:endParaRPr lang="en-US" dirty="0"/>
          </a:p>
        </p:txBody>
      </p:sp>
      <p:sp>
        <p:nvSpPr>
          <p:cNvPr id="3" name="Content Placeholder 2">
            <a:extLst>
              <a:ext uri="{FF2B5EF4-FFF2-40B4-BE49-F238E27FC236}">
                <a16:creationId xmlns:a16="http://schemas.microsoft.com/office/drawing/2014/main" id="{392ED39F-4C4C-6688-F4B5-F7B55C6D8828}"/>
              </a:ext>
            </a:extLst>
          </p:cNvPr>
          <p:cNvSpPr>
            <a:spLocks noGrp="1"/>
          </p:cNvSpPr>
          <p:nvPr>
            <p:ph idx="1"/>
          </p:nvPr>
        </p:nvSpPr>
        <p:spPr/>
        <p:txBody>
          <a:bodyPr/>
          <a:lstStyle/>
          <a:p>
            <a:pPr marL="0" indent="0" algn="ctr">
              <a:buNone/>
            </a:pPr>
            <a:r>
              <a:rPr lang="en-US" dirty="0"/>
              <a:t>Wait List Proposal 2 – 4 – 6 Years Phase In Summary</a:t>
            </a:r>
          </a:p>
          <a:p>
            <a:pPr marL="0" indent="0" algn="ctr">
              <a:buNone/>
            </a:pPr>
            <a:endParaRPr lang="en-US" dirty="0"/>
          </a:p>
          <a:p>
            <a:pPr marL="0" indent="0" algn="ctr">
              <a:buNone/>
            </a:pPr>
            <a:endParaRPr lang="en-US" dirty="0"/>
          </a:p>
          <a:p>
            <a:pPr marL="0" indent="0" algn="ctr">
              <a:buNone/>
            </a:pPr>
            <a:endParaRPr lang="en-US" dirty="0"/>
          </a:p>
          <a:p>
            <a:pPr marL="0" indent="0" algn="ctr">
              <a:buNone/>
            </a:pPr>
            <a:endParaRPr lang="en-US" dirty="0"/>
          </a:p>
        </p:txBody>
      </p:sp>
      <p:graphicFrame>
        <p:nvGraphicFramePr>
          <p:cNvPr id="6" name="Object 5">
            <a:extLst>
              <a:ext uri="{FF2B5EF4-FFF2-40B4-BE49-F238E27FC236}">
                <a16:creationId xmlns:a16="http://schemas.microsoft.com/office/drawing/2014/main" id="{436D55A3-A1B3-F0AE-72F4-FF68D7E12298}"/>
              </a:ext>
            </a:extLst>
          </p:cNvPr>
          <p:cNvGraphicFramePr>
            <a:graphicFrameLocks noChangeAspect="1"/>
          </p:cNvGraphicFramePr>
          <p:nvPr>
            <p:extLst>
              <p:ext uri="{D42A27DB-BD31-4B8C-83A1-F6EECF244321}">
                <p14:modId xmlns:p14="http://schemas.microsoft.com/office/powerpoint/2010/main" val="734142385"/>
              </p:ext>
            </p:extLst>
          </p:nvPr>
        </p:nvGraphicFramePr>
        <p:xfrm>
          <a:off x="2113612" y="2548328"/>
          <a:ext cx="8454453" cy="3267856"/>
        </p:xfrm>
        <a:graphic>
          <a:graphicData uri="http://schemas.openxmlformats.org/presentationml/2006/ole">
            <mc:AlternateContent xmlns:mc="http://schemas.openxmlformats.org/markup-compatibility/2006">
              <mc:Choice xmlns:v="urn:schemas-microsoft-com:vml" Requires="v">
                <p:oleObj name="Worksheet" r:id="rId2" imgW="6153064" imgH="2105194" progId="Excel.Sheet.12">
                  <p:embed/>
                </p:oleObj>
              </mc:Choice>
              <mc:Fallback>
                <p:oleObj name="Worksheet" r:id="rId2" imgW="6153064" imgH="2105194" progId="Excel.Sheet.12">
                  <p:embed/>
                  <p:pic>
                    <p:nvPicPr>
                      <p:cNvPr id="6" name="Object 5">
                        <a:extLst>
                          <a:ext uri="{FF2B5EF4-FFF2-40B4-BE49-F238E27FC236}">
                            <a16:creationId xmlns:a16="http://schemas.microsoft.com/office/drawing/2014/main" id="{436D55A3-A1B3-F0AE-72F4-FF68D7E12298}"/>
                          </a:ext>
                        </a:extLst>
                      </p:cNvPr>
                      <p:cNvPicPr/>
                      <p:nvPr/>
                    </p:nvPicPr>
                    <p:blipFill>
                      <a:blip r:embed="rId3"/>
                      <a:stretch>
                        <a:fillRect/>
                      </a:stretch>
                    </p:blipFill>
                    <p:spPr>
                      <a:xfrm>
                        <a:off x="2113612" y="2548328"/>
                        <a:ext cx="8454453" cy="3267856"/>
                      </a:xfrm>
                      <a:prstGeom prst="rect">
                        <a:avLst/>
                      </a:prstGeom>
                    </p:spPr>
                  </p:pic>
                </p:oleObj>
              </mc:Fallback>
            </mc:AlternateContent>
          </a:graphicData>
        </a:graphic>
      </p:graphicFrame>
    </p:spTree>
    <p:extLst>
      <p:ext uri="{BB962C8B-B14F-4D97-AF65-F5344CB8AC3E}">
        <p14:creationId xmlns:p14="http://schemas.microsoft.com/office/powerpoint/2010/main" val="372812329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DE4126-AF00-23B6-6EFC-FEBEAC27043C}"/>
              </a:ext>
            </a:extLst>
          </p:cNvPr>
          <p:cNvSpPr>
            <a:spLocks noGrp="1"/>
          </p:cNvSpPr>
          <p:nvPr>
            <p:ph type="title"/>
          </p:nvPr>
        </p:nvSpPr>
        <p:spPr/>
        <p:txBody>
          <a:bodyPr>
            <a:normAutofit/>
          </a:bodyPr>
          <a:lstStyle/>
          <a:p>
            <a:pPr algn="ctr"/>
            <a:r>
              <a:rPr lang="en-US" sz="4000" b="1" dirty="0"/>
              <a:t>HCB Waivers Wait Lists - Concerns</a:t>
            </a:r>
          </a:p>
        </p:txBody>
      </p:sp>
      <p:sp>
        <p:nvSpPr>
          <p:cNvPr id="3" name="Content Placeholder 2">
            <a:extLst>
              <a:ext uri="{FF2B5EF4-FFF2-40B4-BE49-F238E27FC236}">
                <a16:creationId xmlns:a16="http://schemas.microsoft.com/office/drawing/2014/main" id="{C9699CD2-D433-BCD0-647B-589BF5906764}"/>
              </a:ext>
            </a:extLst>
          </p:cNvPr>
          <p:cNvSpPr>
            <a:spLocks noGrp="1"/>
          </p:cNvSpPr>
          <p:nvPr>
            <p:ph idx="1"/>
          </p:nvPr>
        </p:nvSpPr>
        <p:spPr/>
        <p:txBody>
          <a:bodyPr>
            <a:normAutofit lnSpcReduction="10000"/>
          </a:bodyPr>
          <a:lstStyle/>
          <a:p>
            <a:pPr marL="0" indent="0">
              <a:buNone/>
            </a:pPr>
            <a:r>
              <a:rPr lang="en-US" sz="2400" dirty="0"/>
              <a:t>Concerns and Considerations</a:t>
            </a:r>
          </a:p>
          <a:p>
            <a:pPr marL="514350" indent="-514350">
              <a:buFont typeface="+mj-lt"/>
              <a:buAutoNum type="arabicPeriod"/>
            </a:pPr>
            <a:r>
              <a:rPr lang="en-US" sz="2400" dirty="0"/>
              <a:t>Focusing on the Wait List does not offer additional services and supports to the two (2) Acquired Brain Injury waivers and the Model II waiver, nor to HCB, SCL or Michelle P where the numbers served will grow, but not necessarily the services and supports offered.</a:t>
            </a:r>
          </a:p>
          <a:p>
            <a:pPr marL="514350" indent="-514350">
              <a:buFont typeface="+mj-lt"/>
              <a:buAutoNum type="arabicPeriod"/>
            </a:pPr>
            <a:r>
              <a:rPr lang="en-US" sz="2400" dirty="0"/>
              <a:t>The model does not include rate increases over the next two (2), four (4) or six (6) years.</a:t>
            </a:r>
          </a:p>
          <a:p>
            <a:pPr marL="971550" lvl="1" indent="-514350">
              <a:buFont typeface="+mj-lt"/>
              <a:buAutoNum type="arabicPeriod"/>
            </a:pPr>
            <a:r>
              <a:rPr lang="en-US" dirty="0"/>
              <a:t>This will cause different challenges to the waivers.</a:t>
            </a:r>
          </a:p>
          <a:p>
            <a:pPr marL="514350" indent="-514350">
              <a:buFont typeface="+mj-lt"/>
              <a:buAutoNum type="arabicPeriod"/>
            </a:pPr>
            <a:r>
              <a:rPr lang="en-US" sz="2400" dirty="0"/>
              <a:t>What actually is the waiver capacity?  What are the workforce needs?</a:t>
            </a:r>
          </a:p>
          <a:p>
            <a:pPr marL="514350" indent="-514350">
              <a:buFont typeface="+mj-lt"/>
              <a:buAutoNum type="arabicPeriod"/>
            </a:pPr>
            <a:r>
              <a:rPr lang="en-US" sz="2400" dirty="0"/>
              <a:t>Wait lists will continue to increase; this needs to be addressed.</a:t>
            </a:r>
          </a:p>
          <a:p>
            <a:pPr marL="514350" indent="-514350">
              <a:buFont typeface="+mj-lt"/>
              <a:buAutoNum type="arabicPeriod"/>
            </a:pPr>
            <a:r>
              <a:rPr lang="en-US" sz="2400" dirty="0"/>
              <a:t>Wait list management should be examined and possibly revised.</a:t>
            </a:r>
          </a:p>
        </p:txBody>
      </p:sp>
    </p:spTree>
    <p:extLst>
      <p:ext uri="{BB962C8B-B14F-4D97-AF65-F5344CB8AC3E}">
        <p14:creationId xmlns:p14="http://schemas.microsoft.com/office/powerpoint/2010/main" val="41235534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360BC2-A577-5FD5-FE00-DB6B97CE0BAF}"/>
              </a:ext>
            </a:extLst>
          </p:cNvPr>
          <p:cNvSpPr>
            <a:spLocks noGrp="1"/>
          </p:cNvSpPr>
          <p:nvPr>
            <p:ph type="title"/>
          </p:nvPr>
        </p:nvSpPr>
        <p:spPr>
          <a:xfrm>
            <a:off x="838200" y="365126"/>
            <a:ext cx="10515600" cy="804108"/>
          </a:xfrm>
        </p:spPr>
        <p:txBody>
          <a:bodyPr>
            <a:normAutofit/>
          </a:bodyPr>
          <a:lstStyle/>
          <a:p>
            <a:pPr algn="ctr"/>
            <a:r>
              <a:rPr lang="en-US" sz="4000" b="1" dirty="0"/>
              <a:t>HCB Waivers Waitlists</a:t>
            </a:r>
          </a:p>
        </p:txBody>
      </p:sp>
      <p:sp>
        <p:nvSpPr>
          <p:cNvPr id="3" name="Content Placeholder 2">
            <a:extLst>
              <a:ext uri="{FF2B5EF4-FFF2-40B4-BE49-F238E27FC236}">
                <a16:creationId xmlns:a16="http://schemas.microsoft.com/office/drawing/2014/main" id="{FCA56A55-A0B1-7797-01AE-39A06B5340C6}"/>
              </a:ext>
            </a:extLst>
          </p:cNvPr>
          <p:cNvSpPr>
            <a:spLocks noGrp="1"/>
          </p:cNvSpPr>
          <p:nvPr>
            <p:ph idx="1"/>
          </p:nvPr>
        </p:nvSpPr>
        <p:spPr/>
        <p:txBody>
          <a:bodyPr/>
          <a:lstStyle/>
          <a:p>
            <a:r>
              <a:rPr lang="en-US" sz="2400" dirty="0"/>
              <a:t>The Wait Lists numbers were provided to the Budget Review Subcommittee on Health &amp; Family Services on July 19, 2023 by CHFS Secretary Friedlander.  </a:t>
            </a:r>
          </a:p>
          <a:p>
            <a:r>
              <a:rPr lang="en-US" sz="2400" dirty="0"/>
              <a:t>The numbers are from the July 7, 2023 actual wait lists.  It should be noted that the numbers have increased for the Michelle P. and SCL waivers since then.</a:t>
            </a:r>
          </a:p>
          <a:p>
            <a:r>
              <a:rPr lang="en-US" sz="2400" dirty="0"/>
              <a:t>KY Medicaid have reported that the HCB waiver wait list will be reduced to zero (0) due to placements becoming available on August 1, the beginning of the HCB waiver year.  It is anticipated that the HCB waiver wait list will begin to grow again until August 1, 2024.</a:t>
            </a:r>
          </a:p>
          <a:p>
            <a:r>
              <a:rPr lang="en-US" sz="2400" dirty="0"/>
              <a:t>Each waiver has a distinct waiver year.  Any placement that was no longer used during the waiver year, becomes available to be reallocated at the beginning of the succeeding waiver year. </a:t>
            </a:r>
          </a:p>
          <a:p>
            <a:pPr marL="0" indent="0">
              <a:buNone/>
            </a:pPr>
            <a:endParaRPr lang="en-US" dirty="0"/>
          </a:p>
        </p:txBody>
      </p:sp>
    </p:spTree>
    <p:extLst>
      <p:ext uri="{BB962C8B-B14F-4D97-AF65-F5344CB8AC3E}">
        <p14:creationId xmlns:p14="http://schemas.microsoft.com/office/powerpoint/2010/main" val="670893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F5B52F-6150-618F-87F1-B8A18C974046}"/>
              </a:ext>
            </a:extLst>
          </p:cNvPr>
          <p:cNvSpPr>
            <a:spLocks noGrp="1"/>
          </p:cNvSpPr>
          <p:nvPr>
            <p:ph type="title"/>
          </p:nvPr>
        </p:nvSpPr>
        <p:spPr>
          <a:xfrm>
            <a:off x="838200" y="365126"/>
            <a:ext cx="10515600" cy="998980"/>
          </a:xfrm>
        </p:spPr>
        <p:txBody>
          <a:bodyPr>
            <a:normAutofit/>
          </a:bodyPr>
          <a:lstStyle/>
          <a:p>
            <a:pPr algn="ctr"/>
            <a:r>
              <a:rPr lang="en-US" sz="4000" b="1" dirty="0"/>
              <a:t>HCB Waivers Wait Lists</a:t>
            </a:r>
          </a:p>
        </p:txBody>
      </p:sp>
      <p:sp>
        <p:nvSpPr>
          <p:cNvPr id="3" name="Content Placeholder 2">
            <a:extLst>
              <a:ext uri="{FF2B5EF4-FFF2-40B4-BE49-F238E27FC236}">
                <a16:creationId xmlns:a16="http://schemas.microsoft.com/office/drawing/2014/main" id="{01AE64F9-3089-5C48-3D27-43D1EAE93047}"/>
              </a:ext>
            </a:extLst>
          </p:cNvPr>
          <p:cNvSpPr>
            <a:spLocks noGrp="1"/>
          </p:cNvSpPr>
          <p:nvPr>
            <p:ph idx="1"/>
          </p:nvPr>
        </p:nvSpPr>
        <p:spPr>
          <a:xfrm>
            <a:off x="838200" y="1528997"/>
            <a:ext cx="10515600" cy="4647966"/>
          </a:xfrm>
        </p:spPr>
        <p:txBody>
          <a:bodyPr/>
          <a:lstStyle/>
          <a:p>
            <a:r>
              <a:rPr lang="en-US" dirty="0"/>
              <a:t>The wait list for the SCL waiver has three distinct subsidiary wait list.</a:t>
            </a:r>
          </a:p>
          <a:p>
            <a:pPr marL="971550" lvl="1" indent="-514350">
              <a:buFont typeface="+mj-lt"/>
              <a:buAutoNum type="arabicPeriod"/>
            </a:pPr>
            <a:r>
              <a:rPr lang="en-US" dirty="0"/>
              <a:t>Emergency Wait List</a:t>
            </a:r>
          </a:p>
          <a:p>
            <a:pPr marL="971550" lvl="1" indent="-514350">
              <a:buFont typeface="+mj-lt"/>
              <a:buAutoNum type="arabicPeriod"/>
            </a:pPr>
            <a:r>
              <a:rPr lang="en-US" dirty="0"/>
              <a:t>Urgent Wait List</a:t>
            </a:r>
          </a:p>
          <a:p>
            <a:pPr marL="971550" lvl="1" indent="-514350">
              <a:buFont typeface="+mj-lt"/>
              <a:buAutoNum type="arabicPeriod"/>
            </a:pPr>
            <a:r>
              <a:rPr lang="en-US" dirty="0"/>
              <a:t>Future Planning Wait List</a:t>
            </a:r>
          </a:p>
          <a:p>
            <a:r>
              <a:rPr lang="en-US" dirty="0"/>
              <a:t>The other five (5) wait lists are solely a chronological wait list: individuals are placed on the wait list based upon their respective date of application.</a:t>
            </a:r>
          </a:p>
          <a:p>
            <a:r>
              <a:rPr lang="en-US" dirty="0"/>
              <a:t>For consideration:  Should there be a discussion of alternative wait list management strategies?</a:t>
            </a:r>
          </a:p>
        </p:txBody>
      </p:sp>
    </p:spTree>
    <p:extLst>
      <p:ext uri="{BB962C8B-B14F-4D97-AF65-F5344CB8AC3E}">
        <p14:creationId xmlns:p14="http://schemas.microsoft.com/office/powerpoint/2010/main" val="41374872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A24D4D-2ABE-BE1A-18AE-F08643EF5CB7}"/>
              </a:ext>
            </a:extLst>
          </p:cNvPr>
          <p:cNvSpPr>
            <a:spLocks noGrp="1"/>
          </p:cNvSpPr>
          <p:nvPr>
            <p:ph type="title"/>
          </p:nvPr>
        </p:nvSpPr>
        <p:spPr>
          <a:xfrm>
            <a:off x="838200" y="365126"/>
            <a:ext cx="10515600" cy="998980"/>
          </a:xfrm>
        </p:spPr>
        <p:txBody>
          <a:bodyPr>
            <a:normAutofit/>
          </a:bodyPr>
          <a:lstStyle/>
          <a:p>
            <a:pPr algn="ctr"/>
            <a:r>
              <a:rPr lang="en-US" sz="4000" b="1" dirty="0"/>
              <a:t>Decreasing HCB Waivers Wait Lists @50/Year</a:t>
            </a:r>
          </a:p>
        </p:txBody>
      </p:sp>
      <p:sp>
        <p:nvSpPr>
          <p:cNvPr id="3" name="Content Placeholder 2">
            <a:extLst>
              <a:ext uri="{FF2B5EF4-FFF2-40B4-BE49-F238E27FC236}">
                <a16:creationId xmlns:a16="http://schemas.microsoft.com/office/drawing/2014/main" id="{24DE4BE1-D2E5-AA0E-FEFB-FAB43B0F0131}"/>
              </a:ext>
            </a:extLst>
          </p:cNvPr>
          <p:cNvSpPr>
            <a:spLocks noGrp="1"/>
          </p:cNvSpPr>
          <p:nvPr>
            <p:ph idx="1"/>
          </p:nvPr>
        </p:nvSpPr>
        <p:spPr/>
        <p:txBody>
          <a:bodyPr>
            <a:normAutofit lnSpcReduction="10000"/>
          </a:bodyPr>
          <a:lstStyle/>
          <a:p>
            <a:r>
              <a:rPr lang="en-US" dirty="0"/>
              <a:t>What happens if the HCB, MPW &amp; SCL each are appropriated fifty (50) additional slots per year into the future?</a:t>
            </a:r>
          </a:p>
          <a:p>
            <a:r>
              <a:rPr lang="en-US" dirty="0"/>
              <a:t>How long will it take to reduce the point-in-time wait list for each waiver?</a:t>
            </a:r>
          </a:p>
          <a:p>
            <a:r>
              <a:rPr lang="en-US" dirty="0"/>
              <a:t>For the HCB waiver at 50 placements per year, the point-in-time wait list will be zero (0) in </a:t>
            </a:r>
            <a:r>
              <a:rPr lang="en-US" b="1" dirty="0"/>
              <a:t>22 years or 2045</a:t>
            </a:r>
            <a:r>
              <a:rPr lang="en-US" dirty="0"/>
              <a:t>!</a:t>
            </a:r>
          </a:p>
          <a:p>
            <a:r>
              <a:rPr lang="en-US" dirty="0"/>
              <a:t>For the Michelle P. waiver at 50 placements per year, the point-in-time wait list will be zero (0) in </a:t>
            </a:r>
            <a:r>
              <a:rPr lang="en-US" b="1" dirty="0"/>
              <a:t>168 years or 2191</a:t>
            </a:r>
            <a:r>
              <a:rPr lang="en-US" dirty="0"/>
              <a:t>!</a:t>
            </a:r>
          </a:p>
          <a:p>
            <a:r>
              <a:rPr lang="en-US" dirty="0"/>
              <a:t>For the SCL waiver at 50 placements per year, the point-in-time wait list will be zero (0) in </a:t>
            </a:r>
            <a:r>
              <a:rPr lang="en-US" b="1" dirty="0"/>
              <a:t>65 years or 2088</a:t>
            </a:r>
            <a:r>
              <a:rPr lang="en-US" dirty="0"/>
              <a:t>!</a:t>
            </a:r>
          </a:p>
          <a:p>
            <a:endParaRPr lang="en-US" dirty="0"/>
          </a:p>
          <a:p>
            <a:endParaRPr lang="en-US" dirty="0"/>
          </a:p>
        </p:txBody>
      </p:sp>
    </p:spTree>
    <p:extLst>
      <p:ext uri="{BB962C8B-B14F-4D97-AF65-F5344CB8AC3E}">
        <p14:creationId xmlns:p14="http://schemas.microsoft.com/office/powerpoint/2010/main" val="11138100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solidFill>
                  <a:srgbClr val="FF0000"/>
                </a:solidFill>
              </a:rPr>
              <a:t>  </a:t>
            </a:r>
            <a:r>
              <a:rPr lang="en-US" b="1" dirty="0"/>
              <a:t>Reducing HCB Waivers Wait Lists @ 50/Year</a:t>
            </a:r>
            <a:br>
              <a:rPr lang="en-US" dirty="0"/>
            </a:br>
            <a:r>
              <a:rPr lang="en-US" dirty="0"/>
              <a:t>  </a:t>
            </a:r>
            <a:r>
              <a:rPr lang="en-US" sz="2800" dirty="0"/>
              <a:t>Wait List as of July 7, 2023</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49511512"/>
              </p:ext>
            </p:extLst>
          </p:nvPr>
        </p:nvGraphicFramePr>
        <p:xfrm>
          <a:off x="1876925" y="2145252"/>
          <a:ext cx="8341896" cy="3629905"/>
        </p:xfrm>
        <a:graphic>
          <a:graphicData uri="http://schemas.openxmlformats.org/drawingml/2006/table">
            <a:tbl>
              <a:tblPr firstRow="1" firstCol="1" bandRow="1">
                <a:tableStyleId>{5C22544A-7EE6-4342-B048-85BDC9FD1C3A}</a:tableStyleId>
              </a:tblPr>
              <a:tblGrid>
                <a:gridCol w="2370855">
                  <a:extLst>
                    <a:ext uri="{9D8B030D-6E8A-4147-A177-3AD203B41FA5}">
                      <a16:colId xmlns:a16="http://schemas.microsoft.com/office/drawing/2014/main" val="3323247606"/>
                    </a:ext>
                  </a:extLst>
                </a:gridCol>
                <a:gridCol w="2283045">
                  <a:extLst>
                    <a:ext uri="{9D8B030D-6E8A-4147-A177-3AD203B41FA5}">
                      <a16:colId xmlns:a16="http://schemas.microsoft.com/office/drawing/2014/main" val="2904446644"/>
                    </a:ext>
                  </a:extLst>
                </a:gridCol>
                <a:gridCol w="1928881">
                  <a:extLst>
                    <a:ext uri="{9D8B030D-6E8A-4147-A177-3AD203B41FA5}">
                      <a16:colId xmlns:a16="http://schemas.microsoft.com/office/drawing/2014/main" val="930231149"/>
                    </a:ext>
                  </a:extLst>
                </a:gridCol>
                <a:gridCol w="1759115">
                  <a:extLst>
                    <a:ext uri="{9D8B030D-6E8A-4147-A177-3AD203B41FA5}">
                      <a16:colId xmlns:a16="http://schemas.microsoft.com/office/drawing/2014/main" val="1908680064"/>
                    </a:ext>
                  </a:extLst>
                </a:gridCol>
              </a:tblGrid>
              <a:tr h="671896">
                <a:tc>
                  <a:txBody>
                    <a:bodyPr/>
                    <a:lstStyle/>
                    <a:p>
                      <a:pPr marL="0" marR="0" algn="ctr">
                        <a:lnSpc>
                          <a:spcPct val="107000"/>
                        </a:lnSpc>
                        <a:spcBef>
                          <a:spcPts val="0"/>
                        </a:spcBef>
                        <a:spcAft>
                          <a:spcPts val="0"/>
                        </a:spcAft>
                      </a:pPr>
                      <a:r>
                        <a:rPr lang="en-US" sz="2000" dirty="0">
                          <a:effectLst/>
                          <a:latin typeface="Arial" panose="020B0604020202020204" pitchFamily="34" charset="0"/>
                          <a:cs typeface="Arial" panose="020B0604020202020204" pitchFamily="34" charset="0"/>
                        </a:rPr>
                        <a:t>Waiver</a:t>
                      </a:r>
                      <a:endParaRPr lang="en-US" sz="2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US" sz="2000" dirty="0">
                          <a:effectLst/>
                          <a:latin typeface="Arial" panose="020B0604020202020204" pitchFamily="34" charset="0"/>
                          <a:cs typeface="Arial" panose="020B0604020202020204" pitchFamily="34" charset="0"/>
                        </a:rPr>
                        <a:t>Wait List Count</a:t>
                      </a:r>
                      <a:endParaRPr lang="en-US" sz="2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US" sz="2000" dirty="0">
                          <a:effectLst/>
                          <a:latin typeface="Arial" panose="020B0604020202020204" pitchFamily="34" charset="0"/>
                          <a:cs typeface="Arial" panose="020B0604020202020204" pitchFamily="34" charset="0"/>
                        </a:rPr>
                        <a:t>50 Persons/Year</a:t>
                      </a:r>
                      <a:endParaRPr lang="en-US" sz="2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US" sz="2000" dirty="0">
                          <a:effectLst/>
                          <a:latin typeface="Arial" panose="020B0604020202020204" pitchFamily="34" charset="0"/>
                          <a:cs typeface="Arial" panose="020B0604020202020204" pitchFamily="34" charset="0"/>
                        </a:rPr>
                        <a:t>Year Wait List Ends</a:t>
                      </a:r>
                      <a:endParaRPr lang="en-US" sz="2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2738603465"/>
                  </a:ext>
                </a:extLst>
              </a:tr>
              <a:tr h="278129">
                <a:tc>
                  <a:txBody>
                    <a:bodyPr/>
                    <a:lstStyle/>
                    <a:p>
                      <a:pPr marL="0" marR="0" algn="ctr">
                        <a:lnSpc>
                          <a:spcPct val="107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707298684"/>
                  </a:ext>
                </a:extLst>
              </a:tr>
              <a:tr h="353937">
                <a:tc>
                  <a:txBody>
                    <a:bodyPr/>
                    <a:lstStyle/>
                    <a:p>
                      <a:pPr marL="0" marR="0">
                        <a:lnSpc>
                          <a:spcPct val="107000"/>
                        </a:lnSpc>
                        <a:spcBef>
                          <a:spcPts val="0"/>
                        </a:spcBef>
                        <a:spcAft>
                          <a:spcPts val="0"/>
                        </a:spcAft>
                      </a:pPr>
                      <a:r>
                        <a:rPr lang="en-US" sz="2000" dirty="0">
                          <a:effectLst/>
                          <a:latin typeface="Arial" panose="020B0604020202020204" pitchFamily="34" charset="0"/>
                          <a:cs typeface="Arial" panose="020B0604020202020204" pitchFamily="34" charset="0"/>
                        </a:rPr>
                        <a:t>ABI – LTC</a:t>
                      </a:r>
                      <a:endParaRPr lang="en-US" sz="2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nSpc>
                          <a:spcPct val="107000"/>
                        </a:lnSpc>
                        <a:spcBef>
                          <a:spcPts val="0"/>
                        </a:spcBef>
                        <a:spcAft>
                          <a:spcPts val="0"/>
                        </a:spcAft>
                      </a:pPr>
                      <a:r>
                        <a:rPr lang="en-US" sz="2000">
                          <a:effectLst/>
                          <a:latin typeface="Arial" panose="020B0604020202020204" pitchFamily="34" charset="0"/>
                          <a:cs typeface="Arial" panose="020B0604020202020204" pitchFamily="34" charset="0"/>
                        </a:rPr>
                        <a:t>            N/A</a:t>
                      </a:r>
                      <a:endParaRPr lang="en-US" sz="20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nSpc>
                          <a:spcPct val="107000"/>
                        </a:lnSpc>
                        <a:spcBef>
                          <a:spcPts val="0"/>
                        </a:spcBef>
                        <a:spcAft>
                          <a:spcPts val="0"/>
                        </a:spcAft>
                      </a:pPr>
                      <a:r>
                        <a:rPr lang="en-US" sz="2000">
                          <a:effectLst/>
                          <a:latin typeface="Arial" panose="020B0604020202020204" pitchFamily="34" charset="0"/>
                          <a:cs typeface="Arial" panose="020B0604020202020204" pitchFamily="34" charset="0"/>
                        </a:rPr>
                        <a:t> </a:t>
                      </a:r>
                      <a:endParaRPr lang="en-US" sz="20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nSpc>
                          <a:spcPct val="107000"/>
                        </a:lnSpc>
                        <a:spcBef>
                          <a:spcPts val="0"/>
                        </a:spcBef>
                        <a:spcAft>
                          <a:spcPts val="0"/>
                        </a:spcAft>
                      </a:pPr>
                      <a:r>
                        <a:rPr lang="en-US" sz="2000">
                          <a:effectLst/>
                          <a:latin typeface="Arial" panose="020B0604020202020204" pitchFamily="34" charset="0"/>
                          <a:cs typeface="Arial" panose="020B0604020202020204" pitchFamily="34" charset="0"/>
                        </a:rPr>
                        <a:t> </a:t>
                      </a:r>
                      <a:endParaRPr lang="en-US" sz="20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951244740"/>
                  </a:ext>
                </a:extLst>
              </a:tr>
              <a:tr h="353937">
                <a:tc>
                  <a:txBody>
                    <a:bodyPr/>
                    <a:lstStyle/>
                    <a:p>
                      <a:pPr marL="0" marR="0">
                        <a:lnSpc>
                          <a:spcPct val="107000"/>
                        </a:lnSpc>
                        <a:spcBef>
                          <a:spcPts val="0"/>
                        </a:spcBef>
                        <a:spcAft>
                          <a:spcPts val="0"/>
                        </a:spcAft>
                      </a:pPr>
                      <a:r>
                        <a:rPr lang="en-US" sz="2000" dirty="0">
                          <a:effectLst/>
                          <a:latin typeface="Arial" panose="020B0604020202020204" pitchFamily="34" charset="0"/>
                          <a:cs typeface="Arial" panose="020B0604020202020204" pitchFamily="34" charset="0"/>
                        </a:rPr>
                        <a:t>ABI – Acute</a:t>
                      </a:r>
                      <a:endParaRPr lang="en-US" sz="2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nSpc>
                          <a:spcPct val="107000"/>
                        </a:lnSpc>
                        <a:spcBef>
                          <a:spcPts val="0"/>
                        </a:spcBef>
                        <a:spcAft>
                          <a:spcPts val="0"/>
                        </a:spcAft>
                      </a:pPr>
                      <a:r>
                        <a:rPr lang="en-US" sz="2000">
                          <a:effectLst/>
                          <a:latin typeface="Arial" panose="020B0604020202020204" pitchFamily="34" charset="0"/>
                          <a:cs typeface="Arial" panose="020B0604020202020204" pitchFamily="34" charset="0"/>
                        </a:rPr>
                        <a:t>            N/A</a:t>
                      </a:r>
                      <a:endParaRPr lang="en-US" sz="20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nSpc>
                          <a:spcPct val="107000"/>
                        </a:lnSpc>
                        <a:spcBef>
                          <a:spcPts val="0"/>
                        </a:spcBef>
                        <a:spcAft>
                          <a:spcPts val="0"/>
                        </a:spcAft>
                      </a:pPr>
                      <a:r>
                        <a:rPr lang="en-US" sz="2000">
                          <a:effectLst/>
                          <a:latin typeface="Arial" panose="020B0604020202020204" pitchFamily="34" charset="0"/>
                          <a:cs typeface="Arial" panose="020B0604020202020204" pitchFamily="34" charset="0"/>
                        </a:rPr>
                        <a:t> </a:t>
                      </a:r>
                      <a:endParaRPr lang="en-US" sz="20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nSpc>
                          <a:spcPct val="107000"/>
                        </a:lnSpc>
                        <a:spcBef>
                          <a:spcPts val="0"/>
                        </a:spcBef>
                        <a:spcAft>
                          <a:spcPts val="0"/>
                        </a:spcAft>
                      </a:pPr>
                      <a:r>
                        <a:rPr lang="en-US" sz="2000">
                          <a:effectLst/>
                          <a:latin typeface="Arial" panose="020B0604020202020204" pitchFamily="34" charset="0"/>
                          <a:cs typeface="Arial" panose="020B0604020202020204" pitchFamily="34" charset="0"/>
                        </a:rPr>
                        <a:t> </a:t>
                      </a:r>
                      <a:endParaRPr lang="en-US" sz="20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514106727"/>
                  </a:ext>
                </a:extLst>
              </a:tr>
              <a:tr h="353937">
                <a:tc>
                  <a:txBody>
                    <a:bodyPr/>
                    <a:lstStyle/>
                    <a:p>
                      <a:pPr marL="0" marR="0">
                        <a:lnSpc>
                          <a:spcPct val="107000"/>
                        </a:lnSpc>
                        <a:spcBef>
                          <a:spcPts val="0"/>
                        </a:spcBef>
                        <a:spcAft>
                          <a:spcPts val="0"/>
                        </a:spcAft>
                      </a:pPr>
                      <a:r>
                        <a:rPr lang="en-US" sz="2000" dirty="0">
                          <a:effectLst/>
                          <a:latin typeface="Arial" panose="020B0604020202020204" pitchFamily="34" charset="0"/>
                          <a:cs typeface="Arial" panose="020B0604020202020204" pitchFamily="34" charset="0"/>
                        </a:rPr>
                        <a:t>HCB</a:t>
                      </a:r>
                      <a:endParaRPr lang="en-US" sz="2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nSpc>
                          <a:spcPct val="107000"/>
                        </a:lnSpc>
                        <a:spcBef>
                          <a:spcPts val="0"/>
                        </a:spcBef>
                        <a:spcAft>
                          <a:spcPts val="0"/>
                        </a:spcAft>
                      </a:pPr>
                      <a:r>
                        <a:rPr lang="en-US" sz="2000" dirty="0">
                          <a:effectLst/>
                          <a:latin typeface="Arial" panose="020B0604020202020204" pitchFamily="34" charset="0"/>
                          <a:cs typeface="Arial" panose="020B0604020202020204" pitchFamily="34" charset="0"/>
                        </a:rPr>
                        <a:t>          1,094</a:t>
                      </a:r>
                      <a:endParaRPr lang="en-US" sz="2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nSpc>
                          <a:spcPct val="107000"/>
                        </a:lnSpc>
                        <a:spcBef>
                          <a:spcPts val="0"/>
                        </a:spcBef>
                        <a:spcAft>
                          <a:spcPts val="0"/>
                        </a:spcAft>
                      </a:pPr>
                      <a:r>
                        <a:rPr lang="en-US" sz="2000" dirty="0">
                          <a:effectLst/>
                          <a:latin typeface="Arial" panose="020B0604020202020204" pitchFamily="34" charset="0"/>
                          <a:cs typeface="Arial" panose="020B0604020202020204" pitchFamily="34" charset="0"/>
                        </a:rPr>
                        <a:t>     22 Years</a:t>
                      </a:r>
                      <a:endParaRPr lang="en-US" sz="2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nSpc>
                          <a:spcPct val="107000"/>
                        </a:lnSpc>
                        <a:spcBef>
                          <a:spcPts val="0"/>
                        </a:spcBef>
                        <a:spcAft>
                          <a:spcPts val="0"/>
                        </a:spcAft>
                      </a:pPr>
                      <a:r>
                        <a:rPr lang="en-US" sz="2000" dirty="0">
                          <a:effectLst/>
                          <a:latin typeface="Arial" panose="020B0604020202020204" pitchFamily="34" charset="0"/>
                          <a:cs typeface="Arial" panose="020B0604020202020204" pitchFamily="34" charset="0"/>
                        </a:rPr>
                        <a:t>       2045</a:t>
                      </a:r>
                      <a:endParaRPr lang="en-US" sz="2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824538468"/>
                  </a:ext>
                </a:extLst>
              </a:tr>
              <a:tr h="353937">
                <a:tc>
                  <a:txBody>
                    <a:bodyPr/>
                    <a:lstStyle/>
                    <a:p>
                      <a:pPr marL="0" marR="0">
                        <a:lnSpc>
                          <a:spcPct val="107000"/>
                        </a:lnSpc>
                        <a:spcBef>
                          <a:spcPts val="0"/>
                        </a:spcBef>
                        <a:spcAft>
                          <a:spcPts val="0"/>
                        </a:spcAft>
                      </a:pPr>
                      <a:r>
                        <a:rPr lang="en-US" sz="2000">
                          <a:effectLst/>
                          <a:latin typeface="Arial" panose="020B0604020202020204" pitchFamily="34" charset="0"/>
                          <a:cs typeface="Arial" panose="020B0604020202020204" pitchFamily="34" charset="0"/>
                        </a:rPr>
                        <a:t>MII</a:t>
                      </a:r>
                      <a:endParaRPr lang="en-US" sz="20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nSpc>
                          <a:spcPct val="107000"/>
                        </a:lnSpc>
                        <a:spcBef>
                          <a:spcPts val="0"/>
                        </a:spcBef>
                        <a:spcAft>
                          <a:spcPts val="0"/>
                        </a:spcAft>
                      </a:pPr>
                      <a:r>
                        <a:rPr lang="en-US" sz="2000" dirty="0">
                          <a:effectLst/>
                          <a:latin typeface="Arial" panose="020B0604020202020204" pitchFamily="34" charset="0"/>
                          <a:cs typeface="Arial" panose="020B0604020202020204" pitchFamily="34" charset="0"/>
                        </a:rPr>
                        <a:t>            N/A </a:t>
                      </a:r>
                      <a:endParaRPr lang="en-US" sz="2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nSpc>
                          <a:spcPct val="107000"/>
                        </a:lnSpc>
                        <a:spcBef>
                          <a:spcPts val="0"/>
                        </a:spcBef>
                        <a:spcAft>
                          <a:spcPts val="0"/>
                        </a:spcAft>
                      </a:pPr>
                      <a:r>
                        <a:rPr lang="en-US" sz="2000" dirty="0">
                          <a:effectLst/>
                          <a:latin typeface="Arial" panose="020B0604020202020204" pitchFamily="34" charset="0"/>
                          <a:cs typeface="Arial" panose="020B0604020202020204" pitchFamily="34" charset="0"/>
                        </a:rPr>
                        <a:t> </a:t>
                      </a:r>
                      <a:endParaRPr lang="en-US" sz="2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nSpc>
                          <a:spcPct val="107000"/>
                        </a:lnSpc>
                        <a:spcBef>
                          <a:spcPts val="0"/>
                        </a:spcBef>
                        <a:spcAft>
                          <a:spcPts val="0"/>
                        </a:spcAft>
                      </a:pPr>
                      <a:r>
                        <a:rPr lang="en-US" sz="2000">
                          <a:effectLst/>
                          <a:latin typeface="Arial" panose="020B0604020202020204" pitchFamily="34" charset="0"/>
                          <a:cs typeface="Arial" panose="020B0604020202020204" pitchFamily="34" charset="0"/>
                        </a:rPr>
                        <a:t> </a:t>
                      </a:r>
                      <a:endParaRPr lang="en-US" sz="20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2901403002"/>
                  </a:ext>
                </a:extLst>
              </a:tr>
              <a:tr h="353937">
                <a:tc>
                  <a:txBody>
                    <a:bodyPr/>
                    <a:lstStyle/>
                    <a:p>
                      <a:pPr marL="0" marR="0">
                        <a:lnSpc>
                          <a:spcPct val="107000"/>
                        </a:lnSpc>
                        <a:spcBef>
                          <a:spcPts val="0"/>
                        </a:spcBef>
                        <a:spcAft>
                          <a:spcPts val="0"/>
                        </a:spcAft>
                      </a:pPr>
                      <a:r>
                        <a:rPr lang="en-US" sz="2000">
                          <a:effectLst/>
                          <a:latin typeface="Arial" panose="020B0604020202020204" pitchFamily="34" charset="0"/>
                          <a:cs typeface="Arial" panose="020B0604020202020204" pitchFamily="34" charset="0"/>
                        </a:rPr>
                        <a:t>MPW</a:t>
                      </a:r>
                      <a:endParaRPr lang="en-US" sz="20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nSpc>
                          <a:spcPct val="107000"/>
                        </a:lnSpc>
                        <a:spcBef>
                          <a:spcPts val="0"/>
                        </a:spcBef>
                        <a:spcAft>
                          <a:spcPts val="0"/>
                        </a:spcAft>
                      </a:pPr>
                      <a:r>
                        <a:rPr lang="en-US" sz="2000" dirty="0">
                          <a:effectLst/>
                          <a:latin typeface="Arial" panose="020B0604020202020204" pitchFamily="34" charset="0"/>
                          <a:cs typeface="Arial" panose="020B0604020202020204" pitchFamily="34" charset="0"/>
                        </a:rPr>
                        <a:t>          8,398</a:t>
                      </a:r>
                      <a:endParaRPr lang="en-US" sz="2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nSpc>
                          <a:spcPct val="107000"/>
                        </a:lnSpc>
                        <a:spcBef>
                          <a:spcPts val="0"/>
                        </a:spcBef>
                        <a:spcAft>
                          <a:spcPts val="0"/>
                        </a:spcAft>
                      </a:pPr>
                      <a:r>
                        <a:rPr lang="en-US" sz="2000" dirty="0">
                          <a:effectLst/>
                          <a:latin typeface="Arial" panose="020B0604020202020204" pitchFamily="34" charset="0"/>
                          <a:cs typeface="Arial" panose="020B0604020202020204" pitchFamily="34" charset="0"/>
                        </a:rPr>
                        <a:t>   168 Years</a:t>
                      </a:r>
                      <a:endParaRPr lang="en-US" sz="2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nSpc>
                          <a:spcPct val="107000"/>
                        </a:lnSpc>
                        <a:spcBef>
                          <a:spcPts val="0"/>
                        </a:spcBef>
                        <a:spcAft>
                          <a:spcPts val="0"/>
                        </a:spcAft>
                      </a:pPr>
                      <a:r>
                        <a:rPr lang="en-US" sz="2000" dirty="0">
                          <a:effectLst/>
                          <a:latin typeface="Arial" panose="020B0604020202020204" pitchFamily="34" charset="0"/>
                          <a:cs typeface="Arial" panose="020B0604020202020204" pitchFamily="34" charset="0"/>
                        </a:rPr>
                        <a:t>       2191</a:t>
                      </a:r>
                      <a:endParaRPr lang="en-US" sz="2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385329158"/>
                  </a:ext>
                </a:extLst>
              </a:tr>
              <a:tr h="353937">
                <a:tc>
                  <a:txBody>
                    <a:bodyPr/>
                    <a:lstStyle/>
                    <a:p>
                      <a:pPr marL="0" marR="0">
                        <a:lnSpc>
                          <a:spcPct val="107000"/>
                        </a:lnSpc>
                        <a:spcBef>
                          <a:spcPts val="0"/>
                        </a:spcBef>
                        <a:spcAft>
                          <a:spcPts val="0"/>
                        </a:spcAft>
                      </a:pPr>
                      <a:r>
                        <a:rPr lang="en-US" sz="2000">
                          <a:effectLst/>
                          <a:latin typeface="Arial" panose="020B0604020202020204" pitchFamily="34" charset="0"/>
                          <a:cs typeface="Arial" panose="020B0604020202020204" pitchFamily="34" charset="0"/>
                        </a:rPr>
                        <a:t>SCL</a:t>
                      </a:r>
                      <a:endParaRPr lang="en-US" sz="20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nSpc>
                          <a:spcPct val="107000"/>
                        </a:lnSpc>
                        <a:spcBef>
                          <a:spcPts val="0"/>
                        </a:spcBef>
                        <a:spcAft>
                          <a:spcPts val="0"/>
                        </a:spcAft>
                      </a:pPr>
                      <a:r>
                        <a:rPr lang="en-US" sz="2000" dirty="0">
                          <a:effectLst/>
                          <a:latin typeface="Arial" panose="020B0604020202020204" pitchFamily="34" charset="0"/>
                          <a:cs typeface="Arial" panose="020B0604020202020204" pitchFamily="34" charset="0"/>
                        </a:rPr>
                        <a:t>          3,231</a:t>
                      </a:r>
                      <a:endParaRPr lang="en-US" sz="2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nSpc>
                          <a:spcPct val="107000"/>
                        </a:lnSpc>
                        <a:spcBef>
                          <a:spcPts val="0"/>
                        </a:spcBef>
                        <a:spcAft>
                          <a:spcPts val="0"/>
                        </a:spcAft>
                      </a:pPr>
                      <a:r>
                        <a:rPr lang="en-US" sz="2000" dirty="0">
                          <a:effectLst/>
                          <a:latin typeface="Arial" panose="020B0604020202020204" pitchFamily="34" charset="0"/>
                          <a:cs typeface="Arial" panose="020B0604020202020204" pitchFamily="34" charset="0"/>
                        </a:rPr>
                        <a:t>     65 Years</a:t>
                      </a:r>
                      <a:endParaRPr lang="en-US" sz="2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nSpc>
                          <a:spcPct val="107000"/>
                        </a:lnSpc>
                        <a:spcBef>
                          <a:spcPts val="0"/>
                        </a:spcBef>
                        <a:spcAft>
                          <a:spcPts val="0"/>
                        </a:spcAft>
                      </a:pPr>
                      <a:r>
                        <a:rPr lang="en-US" sz="2000" dirty="0">
                          <a:effectLst/>
                          <a:latin typeface="Arial" panose="020B0604020202020204" pitchFamily="34" charset="0"/>
                          <a:cs typeface="Arial" panose="020B0604020202020204" pitchFamily="34" charset="0"/>
                        </a:rPr>
                        <a:t>       2088</a:t>
                      </a:r>
                      <a:endParaRPr lang="en-US" sz="2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458288424"/>
                  </a:ext>
                </a:extLst>
              </a:tr>
              <a:tr h="278129">
                <a:tc>
                  <a:txBody>
                    <a:bodyPr/>
                    <a:lstStyle/>
                    <a:p>
                      <a:pPr marL="0" marR="0" algn="ctr">
                        <a:lnSpc>
                          <a:spcPct val="107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996145609"/>
                  </a:ext>
                </a:extLst>
              </a:tr>
              <a:tr h="278129">
                <a:tc>
                  <a:txBody>
                    <a:bodyPr/>
                    <a:lstStyle/>
                    <a:p>
                      <a:pPr marL="0" marR="0" algn="ctr">
                        <a:lnSpc>
                          <a:spcPct val="107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1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289490513"/>
                  </a:ext>
                </a:extLst>
              </a:tr>
            </a:tbl>
          </a:graphicData>
        </a:graphic>
      </p:graphicFrame>
    </p:spTree>
    <p:extLst>
      <p:ext uri="{BB962C8B-B14F-4D97-AF65-F5344CB8AC3E}">
        <p14:creationId xmlns:p14="http://schemas.microsoft.com/office/powerpoint/2010/main" val="17704241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7BD3C0-9B7C-5706-7295-A4FAA46AFB02}"/>
              </a:ext>
            </a:extLst>
          </p:cNvPr>
          <p:cNvSpPr>
            <a:spLocks noGrp="1"/>
          </p:cNvSpPr>
          <p:nvPr>
            <p:ph type="title"/>
          </p:nvPr>
        </p:nvSpPr>
        <p:spPr>
          <a:xfrm>
            <a:off x="838200" y="365126"/>
            <a:ext cx="10515600" cy="849078"/>
          </a:xfrm>
        </p:spPr>
        <p:txBody>
          <a:bodyPr>
            <a:normAutofit/>
          </a:bodyPr>
          <a:lstStyle/>
          <a:p>
            <a:pPr algn="ctr"/>
            <a:r>
              <a:rPr lang="en-US" sz="4000" b="1" dirty="0"/>
              <a:t>HCB Waivers Waitlists</a:t>
            </a:r>
          </a:p>
        </p:txBody>
      </p:sp>
      <p:sp>
        <p:nvSpPr>
          <p:cNvPr id="3" name="Content Placeholder 2">
            <a:extLst>
              <a:ext uri="{FF2B5EF4-FFF2-40B4-BE49-F238E27FC236}">
                <a16:creationId xmlns:a16="http://schemas.microsoft.com/office/drawing/2014/main" id="{659824B7-D43F-50D4-E20B-562DCC124B9D}"/>
              </a:ext>
            </a:extLst>
          </p:cNvPr>
          <p:cNvSpPr>
            <a:spLocks noGrp="1"/>
          </p:cNvSpPr>
          <p:nvPr>
            <p:ph idx="1"/>
          </p:nvPr>
        </p:nvSpPr>
        <p:spPr>
          <a:xfrm>
            <a:off x="838200" y="1588957"/>
            <a:ext cx="10515600" cy="4588006"/>
          </a:xfrm>
        </p:spPr>
        <p:txBody>
          <a:bodyPr>
            <a:normAutofit/>
          </a:bodyPr>
          <a:lstStyle/>
          <a:p>
            <a:pPr marL="0" indent="0">
              <a:buNone/>
            </a:pPr>
            <a:r>
              <a:rPr lang="en-US" dirty="0"/>
              <a:t>Assumptions Guiding Wait List Funding Models</a:t>
            </a:r>
          </a:p>
          <a:p>
            <a:pPr marL="0" indent="0">
              <a:spcBef>
                <a:spcPts val="0"/>
              </a:spcBef>
              <a:buNone/>
            </a:pPr>
            <a:endParaRPr lang="en-US" sz="1400" dirty="0"/>
          </a:p>
          <a:p>
            <a:pPr marL="971550" lvl="1" indent="-514350">
              <a:buFont typeface="+mj-lt"/>
              <a:buAutoNum type="arabicPeriod"/>
            </a:pPr>
            <a:r>
              <a:rPr lang="en-US" dirty="0"/>
              <a:t>There are three (3) funding models:</a:t>
            </a:r>
          </a:p>
          <a:p>
            <a:pPr marL="1428750" lvl="2" indent="-514350">
              <a:buFont typeface="+mj-lt"/>
              <a:buAutoNum type="arabicPeriod"/>
            </a:pPr>
            <a:r>
              <a:rPr lang="en-US" dirty="0"/>
              <a:t>Reduce wait lists to zero (0) in two-years (SFY ‘25 &amp; ‘26)</a:t>
            </a:r>
          </a:p>
          <a:p>
            <a:pPr marL="1428750" lvl="2" indent="-514350">
              <a:buFont typeface="+mj-lt"/>
              <a:buAutoNum type="arabicPeriod"/>
            </a:pPr>
            <a:r>
              <a:rPr lang="en-US" dirty="0"/>
              <a:t>Reduce wait lists to zero (0) in four-years (SFY ‘25, ‘26, ’27 &amp; ‘28); only two (2) years are included since 2024 General Assembly will enact the SFY ‘25 &amp; ‘26 biennium budget</a:t>
            </a:r>
          </a:p>
          <a:p>
            <a:pPr marL="1428750" lvl="2" indent="-514350">
              <a:buFont typeface="+mj-lt"/>
              <a:buAutoNum type="arabicPeriod"/>
            </a:pPr>
            <a:r>
              <a:rPr lang="en-US" dirty="0"/>
              <a:t>Reduce wait list to zero (0) in six-years ((SFY ‘25, ‘26, ’27, ’28, ‘29 &amp; ‘30); only two (2) years are included since 2024 General Assembly will enact the SFY ‘25 &amp; ‘26 biennium budget</a:t>
            </a:r>
          </a:p>
          <a:p>
            <a:pPr marL="971550" lvl="1" indent="-514350">
              <a:buFont typeface="+mj-lt"/>
              <a:buAutoNum type="arabicPeriod"/>
            </a:pPr>
            <a:r>
              <a:rPr lang="en-US" dirty="0"/>
              <a:t>It should be noted that new names will be continually added to the wait lists, so this model only addresses the point-in-time wait list.  </a:t>
            </a:r>
          </a:p>
          <a:p>
            <a:pPr marL="971550" lvl="1" indent="-514350">
              <a:buFont typeface="+mj-lt"/>
              <a:buAutoNum type="arabicPeriod"/>
            </a:pPr>
            <a:r>
              <a:rPr lang="en-US" dirty="0"/>
              <a:t>Wait list growth projections could be incorporated</a:t>
            </a:r>
          </a:p>
        </p:txBody>
      </p:sp>
    </p:spTree>
    <p:extLst>
      <p:ext uri="{BB962C8B-B14F-4D97-AF65-F5344CB8AC3E}">
        <p14:creationId xmlns:p14="http://schemas.microsoft.com/office/powerpoint/2010/main" val="12227915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E7B42C-693E-A9F9-24C4-0A8C1985ED02}"/>
              </a:ext>
            </a:extLst>
          </p:cNvPr>
          <p:cNvSpPr>
            <a:spLocks noGrp="1"/>
          </p:cNvSpPr>
          <p:nvPr>
            <p:ph type="title"/>
          </p:nvPr>
        </p:nvSpPr>
        <p:spPr>
          <a:xfrm>
            <a:off x="838200" y="365125"/>
            <a:ext cx="10515600" cy="774127"/>
          </a:xfrm>
        </p:spPr>
        <p:txBody>
          <a:bodyPr>
            <a:normAutofit/>
          </a:bodyPr>
          <a:lstStyle/>
          <a:p>
            <a:pPr algn="ctr"/>
            <a:r>
              <a:rPr lang="en-US" sz="4000" b="1" dirty="0"/>
              <a:t>HCB Waivers Waitlists</a:t>
            </a:r>
          </a:p>
        </p:txBody>
      </p:sp>
      <p:sp>
        <p:nvSpPr>
          <p:cNvPr id="3" name="Content Placeholder 2">
            <a:extLst>
              <a:ext uri="{FF2B5EF4-FFF2-40B4-BE49-F238E27FC236}">
                <a16:creationId xmlns:a16="http://schemas.microsoft.com/office/drawing/2014/main" id="{C32AC7D0-5E7D-A700-5A29-58529F621D36}"/>
              </a:ext>
            </a:extLst>
          </p:cNvPr>
          <p:cNvSpPr>
            <a:spLocks noGrp="1"/>
          </p:cNvSpPr>
          <p:nvPr>
            <p:ph idx="1"/>
          </p:nvPr>
        </p:nvSpPr>
        <p:spPr>
          <a:xfrm>
            <a:off x="838200" y="1379094"/>
            <a:ext cx="10515600" cy="4871803"/>
          </a:xfrm>
        </p:spPr>
        <p:txBody>
          <a:bodyPr>
            <a:normAutofit/>
          </a:bodyPr>
          <a:lstStyle/>
          <a:p>
            <a:pPr marL="0" indent="0">
              <a:buNone/>
            </a:pPr>
            <a:r>
              <a:rPr lang="en-US" sz="2400" dirty="0"/>
              <a:t>Assumptions Guiding Wait List Funding Models (cont’d)</a:t>
            </a:r>
          </a:p>
          <a:p>
            <a:pPr marL="0" indent="0">
              <a:spcBef>
                <a:spcPts val="0"/>
              </a:spcBef>
              <a:buNone/>
            </a:pPr>
            <a:endParaRPr lang="en-US" sz="1200" dirty="0"/>
          </a:p>
          <a:p>
            <a:pPr marL="514350" indent="-514350">
              <a:buFont typeface="+mj-lt"/>
              <a:buAutoNum type="arabicPeriod" startAt="4"/>
            </a:pPr>
            <a:r>
              <a:rPr lang="en-US" sz="2600" dirty="0"/>
              <a:t>The wait list approach includes phasing in the total number of new individuals served throughout the year.  It is not feasible to support 100% of new individuals projected for the fiscal year in July.</a:t>
            </a:r>
          </a:p>
          <a:p>
            <a:pPr marL="914400" lvl="1" indent="-457200">
              <a:buFont typeface="+mj-lt"/>
              <a:buAutoNum type="arabicPeriod"/>
            </a:pPr>
            <a:r>
              <a:rPr lang="en-US" sz="2000" dirty="0"/>
              <a:t>The phase-in model is one-twelfth (1/12) of the total to be added each month.</a:t>
            </a:r>
          </a:p>
          <a:p>
            <a:pPr marL="914400" lvl="1" indent="-457200">
              <a:buFont typeface="+mj-lt"/>
              <a:buAutoNum type="arabicPeriod"/>
            </a:pPr>
            <a:r>
              <a:rPr lang="en-US" sz="2000" dirty="0"/>
              <a:t>New enrollees in July will have twelve (12) months of services, in August, eleven (11) months . . . In June, one (1) month of services in that fiscal year. </a:t>
            </a:r>
          </a:p>
          <a:p>
            <a:pPr marL="457200" indent="-457200">
              <a:buFont typeface="+mj-lt"/>
              <a:buAutoNum type="arabicPeriod" startAt="4"/>
            </a:pPr>
            <a:r>
              <a:rPr lang="en-US" sz="2600" dirty="0"/>
              <a:t>Year 1 – SFY 2025 is based upon the phase-in 1/12 model for new waiver participants.</a:t>
            </a:r>
          </a:p>
          <a:p>
            <a:pPr marL="457200" indent="-457200">
              <a:buFont typeface="+mj-lt"/>
              <a:buAutoNum type="arabicPeriod" startAt="4"/>
            </a:pPr>
            <a:r>
              <a:rPr lang="en-US" sz="2600" dirty="0"/>
              <a:t>Year 2 – SFY 2026 is based upon (1) 12 full month of service from SFY ‘25 waiver participants plus the phase-in 1/12 model for new waiver participants added in the second year of the biennium.  </a:t>
            </a:r>
          </a:p>
          <a:p>
            <a:pPr marL="514350" indent="-514350">
              <a:buFont typeface="+mj-lt"/>
              <a:buAutoNum type="arabicPeriod" startAt="4"/>
            </a:pPr>
            <a:endParaRPr lang="en-US" dirty="0"/>
          </a:p>
          <a:p>
            <a:endParaRPr lang="en-US" dirty="0"/>
          </a:p>
        </p:txBody>
      </p:sp>
    </p:spTree>
    <p:extLst>
      <p:ext uri="{BB962C8B-B14F-4D97-AF65-F5344CB8AC3E}">
        <p14:creationId xmlns:p14="http://schemas.microsoft.com/office/powerpoint/2010/main" val="22884534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1E2200-666D-1281-BF47-F1E9545FCF8E}"/>
              </a:ext>
            </a:extLst>
          </p:cNvPr>
          <p:cNvSpPr>
            <a:spLocks noGrp="1"/>
          </p:cNvSpPr>
          <p:nvPr>
            <p:ph type="title"/>
          </p:nvPr>
        </p:nvSpPr>
        <p:spPr>
          <a:xfrm>
            <a:off x="838200" y="365125"/>
            <a:ext cx="10515600" cy="1058941"/>
          </a:xfrm>
        </p:spPr>
        <p:txBody>
          <a:bodyPr>
            <a:normAutofit/>
          </a:bodyPr>
          <a:lstStyle/>
          <a:p>
            <a:pPr algn="ctr"/>
            <a:r>
              <a:rPr lang="en-US" sz="4000" b="1" dirty="0"/>
              <a:t>HCB Waivers Wait Lists</a:t>
            </a:r>
          </a:p>
        </p:txBody>
      </p:sp>
      <p:sp>
        <p:nvSpPr>
          <p:cNvPr id="3" name="Content Placeholder 2">
            <a:extLst>
              <a:ext uri="{FF2B5EF4-FFF2-40B4-BE49-F238E27FC236}">
                <a16:creationId xmlns:a16="http://schemas.microsoft.com/office/drawing/2014/main" id="{0D6E3B09-539A-6C78-39E4-44A342765C24}"/>
              </a:ext>
            </a:extLst>
          </p:cNvPr>
          <p:cNvSpPr>
            <a:spLocks noGrp="1"/>
          </p:cNvSpPr>
          <p:nvPr>
            <p:ph idx="1"/>
          </p:nvPr>
        </p:nvSpPr>
        <p:spPr>
          <a:xfrm>
            <a:off x="838200" y="1810635"/>
            <a:ext cx="10515600" cy="4351338"/>
          </a:xfrm>
        </p:spPr>
        <p:txBody>
          <a:bodyPr/>
          <a:lstStyle/>
          <a:p>
            <a:pPr marL="0" indent="0">
              <a:buNone/>
            </a:pPr>
            <a:r>
              <a:rPr lang="en-US" dirty="0"/>
              <a:t>Assumptions Guiding Wait List Funding Models (cont’d)</a:t>
            </a:r>
          </a:p>
          <a:p>
            <a:pPr marL="0" indent="0">
              <a:spcBef>
                <a:spcPts val="0"/>
              </a:spcBef>
              <a:buNone/>
            </a:pPr>
            <a:endParaRPr lang="en-US" sz="1400" dirty="0"/>
          </a:p>
          <a:p>
            <a:pPr marL="514350" indent="-514350">
              <a:buFont typeface="+mj-lt"/>
              <a:buAutoNum type="arabicPeriod" startAt="7"/>
            </a:pPr>
            <a:r>
              <a:rPr lang="en-US" sz="2400" dirty="0"/>
              <a:t>It should be noted there is most likely some duplication on the waiver wait lists which should reduce some of the wait time toward the goal of completely eliminating the current wait list.  </a:t>
            </a:r>
          </a:p>
          <a:p>
            <a:pPr marL="514350" indent="-514350">
              <a:buFont typeface="+mj-lt"/>
              <a:buAutoNum type="arabicPeriod" startAt="8"/>
            </a:pPr>
            <a:r>
              <a:rPr lang="en-US" sz="2400" dirty="0"/>
              <a:t>Federal Match Rate for 10/1/22 – 9/30/23</a:t>
            </a:r>
            <a:r>
              <a:rPr lang="en-US" sz="2400" b="1" dirty="0"/>
              <a:t>: 0.7217</a:t>
            </a:r>
          </a:p>
          <a:p>
            <a:pPr marL="514350" indent="-514350">
              <a:buFont typeface="+mj-lt"/>
              <a:buAutoNum type="arabicPeriod" startAt="8"/>
            </a:pPr>
            <a:r>
              <a:rPr lang="en-US" sz="2400" dirty="0"/>
              <a:t>KY Match Rate for 10/1/22 – 9/30/23: </a:t>
            </a:r>
            <a:r>
              <a:rPr lang="en-US" sz="2400" b="1" dirty="0"/>
              <a:t>0.2783</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31878643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643</TotalTime>
  <Words>1456</Words>
  <Application>Microsoft Office PowerPoint</Application>
  <PresentationFormat>Widescreen</PresentationFormat>
  <Paragraphs>175</Paragraphs>
  <Slides>26</Slides>
  <Notes>0</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26</vt:i4>
      </vt:variant>
    </vt:vector>
  </HeadingPairs>
  <TitlesOfParts>
    <vt:vector size="31" baseType="lpstr">
      <vt:lpstr>Arial</vt:lpstr>
      <vt:lpstr>Calibri</vt:lpstr>
      <vt:lpstr>Calibri Light</vt:lpstr>
      <vt:lpstr>Office Theme</vt:lpstr>
      <vt:lpstr>Worksheet</vt:lpstr>
      <vt:lpstr>Proposal to Address Current  HCB Waivers Wait Lists</vt:lpstr>
      <vt:lpstr>HCB Waivers Waitlists</vt:lpstr>
      <vt:lpstr>HCB Waivers Waitlists</vt:lpstr>
      <vt:lpstr>HCB Waivers Wait Lists</vt:lpstr>
      <vt:lpstr>Decreasing HCB Waivers Wait Lists @50/Year</vt:lpstr>
      <vt:lpstr>  Reducing HCB Waivers Wait Lists @ 50/Year   Wait List as of July 7, 2023</vt:lpstr>
      <vt:lpstr>HCB Waivers Waitlists</vt:lpstr>
      <vt:lpstr>HCB Waivers Waitlists</vt:lpstr>
      <vt:lpstr>HCB Waivers Wait Lists</vt:lpstr>
      <vt:lpstr>HCB Waivers Waitlists</vt:lpstr>
      <vt:lpstr>HCB Waivers Wait Lists</vt:lpstr>
      <vt:lpstr>HCB Waivers Wait Lists – Year 1 of 2-Year Model</vt:lpstr>
      <vt:lpstr>HCB Waivers Wait Lists – Year 2 of 2-Year Model</vt:lpstr>
      <vt:lpstr>HCB Waivers Wait Lists – Cost Full 2 Years</vt:lpstr>
      <vt:lpstr>HCB Waivers Wait Lists - Year 1 of 4-Year Model</vt:lpstr>
      <vt:lpstr>HCB Waivers Wait Lists – Year 2 of 4-Year Model</vt:lpstr>
      <vt:lpstr>HCB Waivers Wait Lists – Year 2 of 4 Year Model Phase-In</vt:lpstr>
      <vt:lpstr>HCB Waivers Wait Lists - Total Cost 4-Year Model</vt:lpstr>
      <vt:lpstr>HCB Waivers Wait Lists – Cost Full 4 Years</vt:lpstr>
      <vt:lpstr>HCB Waivers Wait Lists – Year 1 of 6-Year Model</vt:lpstr>
      <vt:lpstr>HCB Waivers Wait Lists – Year 2 of 6-Year Model</vt:lpstr>
      <vt:lpstr>HCB Waivers Wait Lists – Year 2 of 6-Year Model Phase-In</vt:lpstr>
      <vt:lpstr>HCB Waivers Wait Lists – Cost of 6-Year Model  with Phase-Ins</vt:lpstr>
      <vt:lpstr>HCB Waivers Wait Lists -Total Cost 6-Year Model</vt:lpstr>
      <vt:lpstr>HCB Waivers Wait Lists – Cost Comparisons</vt:lpstr>
      <vt:lpstr>HCB Waivers Wait Lists - Concerns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HCB Waivers Waitlists</dc:title>
  <dc:creator>Steve Shannon</dc:creator>
  <cp:lastModifiedBy>Steve Shannon</cp:lastModifiedBy>
  <cp:revision>12</cp:revision>
  <cp:lastPrinted>2023-08-11T14:58:15Z</cp:lastPrinted>
  <dcterms:created xsi:type="dcterms:W3CDTF">2023-08-08T13:53:31Z</dcterms:created>
  <dcterms:modified xsi:type="dcterms:W3CDTF">2023-08-21T19:40:12Z</dcterms:modified>
</cp:coreProperties>
</file>