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Antic Bold" pitchFamily="2" charset="77"/>
      <p:regular r:id="rId28"/>
      <p:bold r:id="rId29"/>
    </p:embeddedFont>
    <p:embeddedFont>
      <p:font typeface="Calibri" panose="020F0502020204030204" pitchFamily="34" charset="0"/>
      <p:regular r:id="rId30"/>
      <p:bold r:id="rId31"/>
      <p:italic r:id="rId32"/>
      <p:boldItalic r:id="rId33"/>
    </p:embeddedFont>
    <p:embeddedFont>
      <p:font typeface="Glacial Indifference" pitchFamily="2" charset="0"/>
      <p:regular r:id="rId34"/>
    </p:embeddedFont>
    <p:embeddedFont>
      <p:font typeface="Lato" panose="020F0502020204030203" pitchFamily="34" charset="0"/>
      <p:regular r:id="rId35"/>
      <p:bold r:id="rId36"/>
      <p:italic r:id="rId37"/>
      <p:boldItalic r:id="rId38"/>
    </p:embeddedFont>
    <p:embeddedFont>
      <p:font typeface="Lato Bold" panose="020F0802020204030203" pitchFamily="34" charset="77"/>
      <p:regular r:id="rId39"/>
      <p:bold r:id="rId40"/>
    </p:embeddedFont>
    <p:embeddedFont>
      <p:font typeface="Montserrat" pitchFamily="2" charset="77"/>
      <p:regular r:id="rId41"/>
      <p:bold r:id="rId42"/>
      <p:italic r:id="rId43"/>
      <p:boldItalic r:id="rId44"/>
    </p:embeddedFont>
    <p:embeddedFont>
      <p:font typeface="Montserrat Bold" pitchFamily="2" charset="77"/>
      <p:regular r:id="rId45"/>
    </p:embeddedFont>
    <p:embeddedFont>
      <p:font typeface="Montserrat Classic" pitchFamily="2" charset="77"/>
      <p:regular r:id="rId46"/>
    </p:embeddedFont>
    <p:embeddedFont>
      <p:font typeface="Montserrat Classic Bold" pitchFamily="2" charset="77"/>
      <p:regular r:id="rId47"/>
      <p:bold r:id="rId48"/>
    </p:embeddedFont>
    <p:embeddedFont>
      <p:font typeface="Montserrat Medium" pitchFamily="2" charset="77"/>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48" autoAdjust="0"/>
  </p:normalViewPr>
  <p:slideViewPr>
    <p:cSldViewPr>
      <p:cViewPr varScale="1">
        <p:scale>
          <a:sx n="78" d="100"/>
          <a:sy n="78" d="100"/>
        </p:scale>
        <p:origin x="3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massie.house.gov/" TargetMode="External"/><Relationship Id="rId3" Type="http://schemas.openxmlformats.org/officeDocument/2006/relationships/image" Target="../media/image29.svg"/><Relationship Id="rId7" Type="http://schemas.openxmlformats.org/officeDocument/2006/relationships/hyperlink" Target="https://yarmuth.house.gov/"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s://guthrie.house.gov/" TargetMode="External"/><Relationship Id="rId5" Type="http://schemas.openxmlformats.org/officeDocument/2006/relationships/hyperlink" Target="https://comer.house.gov/" TargetMode="External"/><Relationship Id="rId10" Type="http://schemas.openxmlformats.org/officeDocument/2006/relationships/hyperlink" Target="https://barr.house.gov/" TargetMode="External"/><Relationship Id="rId4" Type="http://schemas.openxmlformats.org/officeDocument/2006/relationships/image" Target="../media/image30.png"/><Relationship Id="rId9" Type="http://schemas.openxmlformats.org/officeDocument/2006/relationships/hyperlink" Target="https://halrogers.house.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legislature.ky.gov/Legislators/Pages/Legislator-Profile.aspx?DistrictNumber=85"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hyperlink" Target="https://legislature.ky.gov/pages/index.aspx"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apps.legislature.ky.gov/findyourlegislator/findyourlegislator.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99362" y="9992391"/>
            <a:ext cx="7689277" cy="502428"/>
            <a:chOff x="0" y="0"/>
            <a:chExt cx="10252369" cy="669903"/>
          </a:xfrm>
        </p:grpSpPr>
        <p:pic>
          <p:nvPicPr>
            <p:cNvPr id="3" name="Picture 3"/>
            <p:cNvPicPr>
              <a:picLocks noChangeAspect="1"/>
            </p:cNvPicPr>
            <p:nvPr/>
          </p:nvPicPr>
          <p:blipFill>
            <a:blip r:embed="rId2"/>
            <a:srcRect t="41616" b="41616"/>
            <a:stretch>
              <a:fillRect/>
            </a:stretch>
          </p:blipFill>
          <p:spPr>
            <a:xfrm>
              <a:off x="0" y="0"/>
              <a:ext cx="10252369" cy="669903"/>
            </a:xfrm>
            <a:prstGeom prst="rect">
              <a:avLst/>
            </a:prstGeom>
          </p:spPr>
        </p:pic>
      </p:grpSp>
      <p:sp>
        <p:nvSpPr>
          <p:cNvPr id="4" name="Freeform 4"/>
          <p:cNvSpPr/>
          <p:nvPr/>
        </p:nvSpPr>
        <p:spPr>
          <a:xfrm>
            <a:off x="7239601" y="794905"/>
            <a:ext cx="3808798" cy="3446806"/>
          </a:xfrm>
          <a:custGeom>
            <a:avLst/>
            <a:gdLst/>
            <a:ahLst/>
            <a:cxnLst/>
            <a:rect l="l" t="t" r="r" b="b"/>
            <a:pathLst>
              <a:path w="3808798" h="3446806">
                <a:moveTo>
                  <a:pt x="0" y="0"/>
                </a:moveTo>
                <a:lnTo>
                  <a:pt x="3808798" y="0"/>
                </a:lnTo>
                <a:lnTo>
                  <a:pt x="3808798" y="3446805"/>
                </a:lnTo>
                <a:lnTo>
                  <a:pt x="0" y="3446805"/>
                </a:lnTo>
                <a:lnTo>
                  <a:pt x="0" y="0"/>
                </a:lnTo>
                <a:close/>
              </a:path>
            </a:pathLst>
          </a:custGeom>
          <a:blipFill>
            <a:blip r:embed="rId3"/>
            <a:stretch>
              <a:fillRect l="-2844" r="-2844"/>
            </a:stretch>
          </a:blipFill>
        </p:spPr>
      </p:sp>
      <p:grpSp>
        <p:nvGrpSpPr>
          <p:cNvPr id="5" name="Group 5"/>
          <p:cNvGrpSpPr/>
          <p:nvPr/>
        </p:nvGrpSpPr>
        <p:grpSpPr>
          <a:xfrm>
            <a:off x="6048263" y="7289449"/>
            <a:ext cx="6191473" cy="1123219"/>
            <a:chOff x="0" y="0"/>
            <a:chExt cx="8255298" cy="1497625"/>
          </a:xfrm>
        </p:grpSpPr>
        <p:sp>
          <p:nvSpPr>
            <p:cNvPr id="6" name="TextBox 6"/>
            <p:cNvSpPr txBox="1"/>
            <p:nvPr/>
          </p:nvSpPr>
          <p:spPr>
            <a:xfrm>
              <a:off x="0" y="0"/>
              <a:ext cx="8255298" cy="586509"/>
            </a:xfrm>
            <a:prstGeom prst="rect">
              <a:avLst/>
            </a:prstGeom>
          </p:spPr>
          <p:txBody>
            <a:bodyPr lIns="0" tIns="0" rIns="0" bIns="0" rtlCol="0" anchor="t">
              <a:spAutoFit/>
            </a:bodyPr>
            <a:lstStyle/>
            <a:p>
              <a:pPr algn="ctr">
                <a:lnSpc>
                  <a:spcPts val="3471"/>
                </a:lnSpc>
              </a:pPr>
              <a:r>
                <a:rPr lang="en-US" sz="2893">
                  <a:solidFill>
                    <a:srgbClr val="132F4F"/>
                  </a:solidFill>
                  <a:latin typeface="Montserrat Classic"/>
                </a:rPr>
                <a:t> Advocating with the Legislature </a:t>
              </a:r>
            </a:p>
          </p:txBody>
        </p:sp>
        <p:sp>
          <p:nvSpPr>
            <p:cNvPr id="7" name="TextBox 7"/>
            <p:cNvSpPr txBox="1"/>
            <p:nvPr/>
          </p:nvSpPr>
          <p:spPr>
            <a:xfrm>
              <a:off x="558504" y="978590"/>
              <a:ext cx="7138289" cy="519035"/>
            </a:xfrm>
            <a:prstGeom prst="rect">
              <a:avLst/>
            </a:prstGeom>
          </p:spPr>
          <p:txBody>
            <a:bodyPr lIns="0" tIns="0" rIns="0" bIns="0" rtlCol="0" anchor="t">
              <a:spAutoFit/>
            </a:bodyPr>
            <a:lstStyle/>
            <a:p>
              <a:pPr algn="ctr">
                <a:lnSpc>
                  <a:spcPts val="3093"/>
                </a:lnSpc>
              </a:pPr>
              <a:endParaRPr/>
            </a:p>
          </p:txBody>
        </p:sp>
      </p:grpSp>
      <p:sp>
        <p:nvSpPr>
          <p:cNvPr id="8" name="Freeform 8"/>
          <p:cNvSpPr/>
          <p:nvPr/>
        </p:nvSpPr>
        <p:spPr>
          <a:xfrm>
            <a:off x="8420400" y="4241710"/>
            <a:ext cx="1447199" cy="2279054"/>
          </a:xfrm>
          <a:custGeom>
            <a:avLst/>
            <a:gdLst/>
            <a:ahLst/>
            <a:cxnLst/>
            <a:rect l="l" t="t" r="r" b="b"/>
            <a:pathLst>
              <a:path w="1447199" h="2279054">
                <a:moveTo>
                  <a:pt x="0" y="0"/>
                </a:moveTo>
                <a:lnTo>
                  <a:pt x="1447200" y="0"/>
                </a:lnTo>
                <a:lnTo>
                  <a:pt x="1447200" y="2279055"/>
                </a:lnTo>
                <a:lnTo>
                  <a:pt x="0" y="2279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6048263" y="9472580"/>
            <a:ext cx="6191473" cy="243179"/>
          </a:xfrm>
          <a:prstGeom prst="rect">
            <a:avLst/>
          </a:prstGeom>
        </p:spPr>
        <p:txBody>
          <a:bodyPr lIns="0" tIns="0" rIns="0" bIns="0" rtlCol="0" anchor="t">
            <a:spAutoFit/>
          </a:bodyPr>
          <a:lstStyle/>
          <a:p>
            <a:pPr algn="ctr">
              <a:lnSpc>
                <a:spcPts val="1962"/>
              </a:lnSpc>
            </a:pPr>
            <a:r>
              <a:rPr lang="en-US" sz="1509" spc="150">
                <a:solidFill>
                  <a:srgbClr val="132F4F"/>
                </a:solidFill>
                <a:latin typeface="Montserrat"/>
              </a:rPr>
              <a:t>CCDD | CCDD.KY.GOV</a:t>
            </a:r>
          </a:p>
        </p:txBody>
      </p:sp>
      <p:grpSp>
        <p:nvGrpSpPr>
          <p:cNvPr id="10" name="Group 10"/>
          <p:cNvGrpSpPr/>
          <p:nvPr/>
        </p:nvGrpSpPr>
        <p:grpSpPr>
          <a:xfrm>
            <a:off x="-325571" y="10013195"/>
            <a:ext cx="18613571" cy="481624"/>
            <a:chOff x="0" y="0"/>
            <a:chExt cx="24818095" cy="642165"/>
          </a:xfrm>
        </p:grpSpPr>
        <p:sp>
          <p:nvSpPr>
            <p:cNvPr id="11" name="AutoShape 11"/>
            <p:cNvSpPr/>
            <p:nvPr/>
          </p:nvSpPr>
          <p:spPr>
            <a:xfrm>
              <a:off x="0" y="0"/>
              <a:ext cx="24818095" cy="642165"/>
            </a:xfrm>
            <a:prstGeom prst="rect">
              <a:avLst/>
            </a:prstGeom>
            <a:solidFill>
              <a:srgbClr val="132F4F"/>
            </a:solid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6" t="2513" r="1256"/>
          <a:stretch>
            <a:fillRect/>
          </a:stretch>
        </p:blipFill>
        <p:spPr>
          <a:xfrm>
            <a:off x="0" y="0"/>
            <a:ext cx="18288000" cy="10287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18154"/>
            <a:ext cx="3181063" cy="4344033"/>
          </a:xfrm>
          <a:custGeom>
            <a:avLst/>
            <a:gdLst/>
            <a:ahLst/>
            <a:cxnLst/>
            <a:rect l="l" t="t" r="r" b="b"/>
            <a:pathLst>
              <a:path w="3181063" h="4344033">
                <a:moveTo>
                  <a:pt x="0" y="0"/>
                </a:moveTo>
                <a:lnTo>
                  <a:pt x="3181063" y="0"/>
                </a:lnTo>
                <a:lnTo>
                  <a:pt x="3181063" y="4344033"/>
                </a:lnTo>
                <a:lnTo>
                  <a:pt x="0" y="4344033"/>
                </a:lnTo>
                <a:lnTo>
                  <a:pt x="0" y="0"/>
                </a:lnTo>
                <a:close/>
              </a:path>
            </a:pathLst>
          </a:custGeom>
          <a:blipFill>
            <a:blip r:embed="rId2"/>
            <a:stretch>
              <a:fillRect/>
            </a:stretch>
          </a:blipFill>
        </p:spPr>
      </p:sp>
      <p:sp>
        <p:nvSpPr>
          <p:cNvPr id="3" name="Freeform 3"/>
          <p:cNvSpPr/>
          <p:nvPr/>
        </p:nvSpPr>
        <p:spPr>
          <a:xfrm>
            <a:off x="1028700" y="6064386"/>
            <a:ext cx="3270359" cy="3880076"/>
          </a:xfrm>
          <a:custGeom>
            <a:avLst/>
            <a:gdLst/>
            <a:ahLst/>
            <a:cxnLst/>
            <a:rect l="l" t="t" r="r" b="b"/>
            <a:pathLst>
              <a:path w="3270359" h="3880076">
                <a:moveTo>
                  <a:pt x="0" y="0"/>
                </a:moveTo>
                <a:lnTo>
                  <a:pt x="3270359" y="0"/>
                </a:lnTo>
                <a:lnTo>
                  <a:pt x="3270359" y="3880076"/>
                </a:lnTo>
                <a:lnTo>
                  <a:pt x="0" y="3880076"/>
                </a:lnTo>
                <a:lnTo>
                  <a:pt x="0" y="0"/>
                </a:lnTo>
                <a:close/>
              </a:path>
            </a:pathLst>
          </a:custGeom>
          <a:blipFill>
            <a:blip r:embed="rId3"/>
            <a:stretch>
              <a:fillRect r="-8041"/>
            </a:stretch>
          </a:blipFill>
        </p:spPr>
      </p:sp>
      <p:sp>
        <p:nvSpPr>
          <p:cNvPr id="4" name="TextBox 4"/>
          <p:cNvSpPr txBox="1"/>
          <p:nvPr/>
        </p:nvSpPr>
        <p:spPr>
          <a:xfrm>
            <a:off x="4837311" y="1905883"/>
            <a:ext cx="10292215" cy="2263775"/>
          </a:xfrm>
          <a:prstGeom prst="rect">
            <a:avLst/>
          </a:prstGeom>
        </p:spPr>
        <p:txBody>
          <a:bodyPr lIns="0" tIns="0" rIns="0" bIns="0" rtlCol="0" anchor="t">
            <a:spAutoFit/>
          </a:bodyPr>
          <a:lstStyle/>
          <a:p>
            <a:pPr>
              <a:lnSpc>
                <a:spcPts val="6249"/>
              </a:lnSpc>
            </a:pPr>
            <a:r>
              <a:rPr lang="en-US" sz="2499">
                <a:solidFill>
                  <a:srgbClr val="000000"/>
                </a:solidFill>
                <a:latin typeface="Montserrat"/>
              </a:rPr>
              <a:t>Name: Senator Mitch McConnell</a:t>
            </a:r>
          </a:p>
          <a:p>
            <a:pPr>
              <a:lnSpc>
                <a:spcPts val="6249"/>
              </a:lnSpc>
            </a:pPr>
            <a:r>
              <a:rPr lang="en-US" sz="2499">
                <a:solidFill>
                  <a:srgbClr val="000000"/>
                </a:solidFill>
                <a:latin typeface="Montserrat"/>
              </a:rPr>
              <a:t>Phone: (859) 224-8286</a:t>
            </a:r>
          </a:p>
          <a:p>
            <a:pPr>
              <a:lnSpc>
                <a:spcPts val="6249"/>
              </a:lnSpc>
            </a:pPr>
            <a:r>
              <a:rPr lang="en-US" sz="2499">
                <a:solidFill>
                  <a:srgbClr val="000000"/>
                </a:solidFill>
                <a:latin typeface="Montserrat"/>
              </a:rPr>
              <a:t>Address: 771 Corporate Drive, Ste 108, Lexington, KY 40503</a:t>
            </a:r>
          </a:p>
        </p:txBody>
      </p:sp>
      <p:sp>
        <p:nvSpPr>
          <p:cNvPr id="5" name="TextBox 5"/>
          <p:cNvSpPr txBox="1"/>
          <p:nvPr/>
        </p:nvSpPr>
        <p:spPr>
          <a:xfrm>
            <a:off x="6228274" y="823480"/>
            <a:ext cx="6295443" cy="417924"/>
          </a:xfrm>
          <a:prstGeom prst="rect">
            <a:avLst/>
          </a:prstGeom>
        </p:spPr>
        <p:txBody>
          <a:bodyPr lIns="0" tIns="0" rIns="0" bIns="0" rtlCol="0" anchor="t">
            <a:spAutoFit/>
          </a:bodyPr>
          <a:lstStyle/>
          <a:p>
            <a:pPr algn="ctr">
              <a:lnSpc>
                <a:spcPts val="3235"/>
              </a:lnSpc>
            </a:pPr>
            <a:r>
              <a:rPr lang="en-US" sz="2941" spc="126">
                <a:solidFill>
                  <a:srgbClr val="000000"/>
                </a:solidFill>
                <a:latin typeface="Lato"/>
              </a:rPr>
              <a:t>KENTUCKY SENATORS</a:t>
            </a:r>
          </a:p>
        </p:txBody>
      </p:sp>
      <p:sp>
        <p:nvSpPr>
          <p:cNvPr id="6" name="TextBox 6"/>
          <p:cNvSpPr txBox="1"/>
          <p:nvPr/>
        </p:nvSpPr>
        <p:spPr>
          <a:xfrm>
            <a:off x="4837311" y="6720137"/>
            <a:ext cx="12756119" cy="2263775"/>
          </a:xfrm>
          <a:prstGeom prst="rect">
            <a:avLst/>
          </a:prstGeom>
        </p:spPr>
        <p:txBody>
          <a:bodyPr lIns="0" tIns="0" rIns="0" bIns="0" rtlCol="0" anchor="t">
            <a:spAutoFit/>
          </a:bodyPr>
          <a:lstStyle/>
          <a:p>
            <a:pPr>
              <a:lnSpc>
                <a:spcPts val="6249"/>
              </a:lnSpc>
            </a:pPr>
            <a:r>
              <a:rPr lang="en-US" sz="2499">
                <a:solidFill>
                  <a:srgbClr val="000000"/>
                </a:solidFill>
                <a:latin typeface="Montserrat"/>
              </a:rPr>
              <a:t>Name: Senator Rand Paul</a:t>
            </a:r>
          </a:p>
          <a:p>
            <a:pPr>
              <a:lnSpc>
                <a:spcPts val="6249"/>
              </a:lnSpc>
            </a:pPr>
            <a:r>
              <a:rPr lang="en-US" sz="2499">
                <a:solidFill>
                  <a:srgbClr val="000000"/>
                </a:solidFill>
                <a:latin typeface="Montserrat"/>
              </a:rPr>
              <a:t>Phone: 270-782-8303</a:t>
            </a:r>
          </a:p>
          <a:p>
            <a:pPr>
              <a:lnSpc>
                <a:spcPts val="6249"/>
              </a:lnSpc>
            </a:pPr>
            <a:r>
              <a:rPr lang="en-US" sz="2499">
                <a:solidFill>
                  <a:srgbClr val="000000"/>
                </a:solidFill>
                <a:latin typeface="Montserrat"/>
              </a:rPr>
              <a:t>Address: 1029 State Street, Bowling Green, KY 42101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40648" y="9492095"/>
            <a:ext cx="455096" cy="455096"/>
          </a:xfrm>
          <a:custGeom>
            <a:avLst/>
            <a:gdLst/>
            <a:ahLst/>
            <a:cxnLst/>
            <a:rect l="l" t="t" r="r" b="b"/>
            <a:pathLst>
              <a:path w="455096" h="455096">
                <a:moveTo>
                  <a:pt x="0" y="0"/>
                </a:moveTo>
                <a:lnTo>
                  <a:pt x="455097" y="0"/>
                </a:lnTo>
                <a:lnTo>
                  <a:pt x="455097" y="455097"/>
                </a:lnTo>
                <a:lnTo>
                  <a:pt x="0" y="455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693970" y="219930"/>
            <a:ext cx="7640183" cy="3404859"/>
          </a:xfrm>
          <a:custGeom>
            <a:avLst/>
            <a:gdLst/>
            <a:ahLst/>
            <a:cxnLst/>
            <a:rect l="l" t="t" r="r" b="b"/>
            <a:pathLst>
              <a:path w="7640183" h="3404859">
                <a:moveTo>
                  <a:pt x="0" y="0"/>
                </a:moveTo>
                <a:lnTo>
                  <a:pt x="7640183" y="0"/>
                </a:lnTo>
                <a:lnTo>
                  <a:pt x="7640183" y="3404859"/>
                </a:lnTo>
                <a:lnTo>
                  <a:pt x="0" y="3404859"/>
                </a:lnTo>
                <a:lnTo>
                  <a:pt x="0" y="0"/>
                </a:lnTo>
                <a:close/>
              </a:path>
            </a:pathLst>
          </a:custGeom>
          <a:blipFill>
            <a:blip r:embed="rId4"/>
            <a:stretch>
              <a:fillRect l="-1897" t="-3233" r="-1897"/>
            </a:stretch>
          </a:blipFill>
        </p:spPr>
      </p:sp>
      <p:sp>
        <p:nvSpPr>
          <p:cNvPr id="4" name="TextBox 4"/>
          <p:cNvSpPr txBox="1"/>
          <p:nvPr/>
        </p:nvSpPr>
        <p:spPr>
          <a:xfrm>
            <a:off x="5420928" y="4094584"/>
            <a:ext cx="7446144" cy="5163716"/>
          </a:xfrm>
          <a:prstGeom prst="rect">
            <a:avLst/>
          </a:prstGeom>
        </p:spPr>
        <p:txBody>
          <a:bodyPr lIns="0" tIns="0" rIns="0" bIns="0" rtlCol="0" anchor="t">
            <a:spAutoFit/>
          </a:bodyPr>
          <a:lstStyle/>
          <a:p>
            <a:pPr>
              <a:lnSpc>
                <a:spcPts val="6249"/>
              </a:lnSpc>
            </a:pPr>
            <a:r>
              <a:rPr lang="en-US" sz="2499">
                <a:solidFill>
                  <a:srgbClr val="000000"/>
                </a:solidFill>
                <a:latin typeface="Montserrat"/>
              </a:rPr>
              <a:t>District 1   </a:t>
            </a:r>
            <a:r>
              <a:rPr lang="en-US" sz="2499">
                <a:solidFill>
                  <a:srgbClr val="000000"/>
                </a:solidFill>
                <a:latin typeface="Montserrat"/>
                <a:hlinkClick r:id="rId5" tooltip="https://comer.house.gov/"/>
              </a:rPr>
              <a:t>James Comer </a:t>
            </a:r>
            <a:r>
              <a:rPr lang="en-US" sz="2499">
                <a:solidFill>
                  <a:srgbClr val="000000"/>
                </a:solidFill>
                <a:latin typeface="Montserrat"/>
              </a:rPr>
              <a:t>  (202) 225-3115</a:t>
            </a:r>
          </a:p>
          <a:p>
            <a:pPr>
              <a:lnSpc>
                <a:spcPts val="6249"/>
              </a:lnSpc>
            </a:pPr>
            <a:r>
              <a:rPr lang="en-US" sz="2499">
                <a:solidFill>
                  <a:srgbClr val="000000"/>
                </a:solidFill>
                <a:latin typeface="Montserrat"/>
              </a:rPr>
              <a:t>District 2 </a:t>
            </a:r>
            <a:r>
              <a:rPr lang="en-US" sz="2499">
                <a:solidFill>
                  <a:srgbClr val="000000"/>
                </a:solidFill>
                <a:latin typeface="Montserrat"/>
                <a:hlinkClick r:id="rId6" tooltip="https://guthrie.house.gov/"/>
              </a:rPr>
              <a:t> Brett Guthrie</a:t>
            </a:r>
            <a:r>
              <a:rPr lang="en-US" sz="2499">
                <a:solidFill>
                  <a:srgbClr val="000000"/>
                </a:solidFill>
                <a:latin typeface="Montserrat"/>
              </a:rPr>
              <a:t> (202) 225-3501</a:t>
            </a:r>
          </a:p>
          <a:p>
            <a:pPr>
              <a:lnSpc>
                <a:spcPts val="6249"/>
              </a:lnSpc>
            </a:pPr>
            <a:r>
              <a:rPr lang="en-US" sz="2499">
                <a:solidFill>
                  <a:srgbClr val="000000"/>
                </a:solidFill>
                <a:latin typeface="Montserrat"/>
              </a:rPr>
              <a:t>District 3  </a:t>
            </a:r>
            <a:r>
              <a:rPr lang="en-US" sz="2499">
                <a:solidFill>
                  <a:srgbClr val="000000"/>
                </a:solidFill>
                <a:latin typeface="Montserrat"/>
                <a:hlinkClick r:id="rId7" tooltip="https://yarmuth.house.gov/"/>
              </a:rPr>
              <a:t>M</a:t>
            </a:r>
            <a:r>
              <a:rPr lang="en-US" sz="2499">
                <a:solidFill>
                  <a:srgbClr val="000000"/>
                </a:solidFill>
                <a:latin typeface="Montserrat"/>
              </a:rPr>
              <a:t>organ McGarvey</a:t>
            </a:r>
            <a:r>
              <a:rPr lang="en-US" sz="2499">
                <a:solidFill>
                  <a:srgbClr val="000000"/>
                </a:solidFill>
                <a:latin typeface="Montserrat"/>
                <a:hlinkClick r:id="rId7" tooltip="https://yarmuth.house.gov/"/>
              </a:rPr>
              <a:t> </a:t>
            </a:r>
            <a:r>
              <a:rPr lang="en-US" sz="2499">
                <a:solidFill>
                  <a:srgbClr val="000000"/>
                </a:solidFill>
                <a:latin typeface="Montserrat"/>
              </a:rPr>
              <a:t> (202) 225-5401</a:t>
            </a:r>
          </a:p>
          <a:p>
            <a:pPr>
              <a:lnSpc>
                <a:spcPts val="6249"/>
              </a:lnSpc>
            </a:pPr>
            <a:r>
              <a:rPr lang="en-US" sz="2499">
                <a:solidFill>
                  <a:srgbClr val="000000"/>
                </a:solidFill>
                <a:latin typeface="Montserrat"/>
              </a:rPr>
              <a:t>District 4  </a:t>
            </a:r>
            <a:r>
              <a:rPr lang="en-US" sz="2499">
                <a:solidFill>
                  <a:srgbClr val="000000"/>
                </a:solidFill>
                <a:latin typeface="Montserrat"/>
                <a:hlinkClick r:id="rId8" tooltip="https://massie.house.gov/"/>
              </a:rPr>
              <a:t>Thomas</a:t>
            </a:r>
            <a:r>
              <a:rPr lang="en-US" sz="2499">
                <a:solidFill>
                  <a:srgbClr val="000000"/>
                </a:solidFill>
                <a:latin typeface="Montserrat"/>
              </a:rPr>
              <a:t> </a:t>
            </a:r>
            <a:r>
              <a:rPr lang="en-US" sz="2499">
                <a:solidFill>
                  <a:srgbClr val="000000"/>
                </a:solidFill>
                <a:latin typeface="Montserrat"/>
                <a:hlinkClick r:id="rId8" tooltip="https://massie.house.gov/"/>
              </a:rPr>
              <a:t>Massie </a:t>
            </a:r>
            <a:r>
              <a:rPr lang="en-US" sz="2499">
                <a:solidFill>
                  <a:srgbClr val="000000"/>
                </a:solidFill>
                <a:latin typeface="Montserrat"/>
              </a:rPr>
              <a:t> (202) 225-3465</a:t>
            </a:r>
          </a:p>
          <a:p>
            <a:pPr>
              <a:lnSpc>
                <a:spcPts val="6249"/>
              </a:lnSpc>
            </a:pPr>
            <a:r>
              <a:rPr lang="en-US" sz="2499">
                <a:solidFill>
                  <a:srgbClr val="000000"/>
                </a:solidFill>
                <a:latin typeface="Montserrat"/>
              </a:rPr>
              <a:t>District 5  </a:t>
            </a:r>
            <a:r>
              <a:rPr lang="en-US" sz="2499">
                <a:solidFill>
                  <a:srgbClr val="000000"/>
                </a:solidFill>
                <a:latin typeface="Montserrat"/>
                <a:hlinkClick r:id="rId9" tooltip="https://halrogers.house.gov/"/>
              </a:rPr>
              <a:t>Harold Rogers</a:t>
            </a:r>
            <a:r>
              <a:rPr lang="en-US" sz="2499">
                <a:solidFill>
                  <a:srgbClr val="000000"/>
                </a:solidFill>
                <a:latin typeface="Montserrat"/>
              </a:rPr>
              <a:t>  (202) 225-4601</a:t>
            </a:r>
          </a:p>
          <a:p>
            <a:pPr>
              <a:lnSpc>
                <a:spcPts val="6249"/>
              </a:lnSpc>
            </a:pPr>
            <a:r>
              <a:rPr lang="en-US" sz="2499">
                <a:solidFill>
                  <a:srgbClr val="000000"/>
                </a:solidFill>
                <a:latin typeface="Montserrat"/>
              </a:rPr>
              <a:t>District 6  </a:t>
            </a:r>
            <a:r>
              <a:rPr lang="en-US" sz="2499">
                <a:solidFill>
                  <a:srgbClr val="000000"/>
                </a:solidFill>
                <a:latin typeface="Montserrat"/>
                <a:hlinkClick r:id="rId10" tooltip="https://barr.house.gov/"/>
              </a:rPr>
              <a:t>Andy</a:t>
            </a:r>
            <a:r>
              <a:rPr lang="en-US" sz="2499">
                <a:solidFill>
                  <a:srgbClr val="000000"/>
                </a:solidFill>
                <a:latin typeface="Montserrat"/>
              </a:rPr>
              <a:t> Barr (202) 225-4706</a:t>
            </a:r>
          </a:p>
          <a:p>
            <a:pPr>
              <a:lnSpc>
                <a:spcPts val="3522"/>
              </a:lnSpc>
            </a:pPr>
            <a:endParaRPr lang="en-US" sz="2499">
              <a:solidFill>
                <a:srgbClr val="000000"/>
              </a:solidFill>
              <a:latin typeface="Montserrat"/>
            </a:endParaRPr>
          </a:p>
        </p:txBody>
      </p:sp>
      <p:sp>
        <p:nvSpPr>
          <p:cNvPr id="5" name="TextBox 5"/>
          <p:cNvSpPr txBox="1"/>
          <p:nvPr/>
        </p:nvSpPr>
        <p:spPr>
          <a:xfrm>
            <a:off x="2143832" y="3772640"/>
            <a:ext cx="14048729" cy="847725"/>
          </a:xfrm>
          <a:prstGeom prst="rect">
            <a:avLst/>
          </a:prstGeom>
        </p:spPr>
        <p:txBody>
          <a:bodyPr lIns="0" tIns="0" rIns="0" bIns="0" rtlCol="0" anchor="t">
            <a:spAutoFit/>
          </a:bodyPr>
          <a:lstStyle/>
          <a:p>
            <a:pPr algn="ctr">
              <a:lnSpc>
                <a:spcPts val="3300"/>
              </a:lnSpc>
            </a:pPr>
            <a:r>
              <a:rPr lang="en-US" sz="3000" spc="129">
                <a:solidFill>
                  <a:srgbClr val="000000"/>
                </a:solidFill>
                <a:latin typeface="Montserrat Medium"/>
              </a:rPr>
              <a:t>2023 HOUSE OF REPRESENTATIVES </a:t>
            </a:r>
          </a:p>
          <a:p>
            <a:pPr algn="ctr">
              <a:lnSpc>
                <a:spcPts val="3300"/>
              </a:lnSpc>
            </a:pPr>
            <a:endParaRPr lang="en-US" sz="3000" spc="129">
              <a:solidFill>
                <a:srgbClr val="000000"/>
              </a:solidFill>
              <a:latin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55133" y="799052"/>
            <a:ext cx="13377734" cy="9567443"/>
          </a:xfrm>
          <a:prstGeom prst="rect">
            <a:avLst/>
          </a:prstGeom>
        </p:spPr>
        <p:txBody>
          <a:bodyPr lIns="0" tIns="0" rIns="0" bIns="0" rtlCol="0" anchor="t">
            <a:spAutoFit/>
          </a:bodyPr>
          <a:lstStyle/>
          <a:p>
            <a:pPr>
              <a:lnSpc>
                <a:spcPts val="3499"/>
              </a:lnSpc>
            </a:pPr>
            <a:endParaRPr/>
          </a:p>
          <a:p>
            <a:pPr>
              <a:lnSpc>
                <a:spcPts val="3499"/>
              </a:lnSpc>
            </a:pPr>
            <a:endParaRPr/>
          </a:p>
          <a:p>
            <a:pPr>
              <a:lnSpc>
                <a:spcPts val="3499"/>
              </a:lnSpc>
            </a:pPr>
            <a:r>
              <a:rPr lang="en-US" sz="2499">
                <a:solidFill>
                  <a:srgbClr val="000000"/>
                </a:solidFill>
                <a:latin typeface="Montserrat"/>
              </a:rPr>
              <a:t>You want your elected officials to know who you are!  Remember, they work for you. </a:t>
            </a:r>
          </a:p>
          <a:p>
            <a:pPr>
              <a:lnSpc>
                <a:spcPts val="3499"/>
              </a:lnSpc>
            </a:pPr>
            <a:endParaRPr lang="en-US" sz="2499">
              <a:solidFill>
                <a:srgbClr val="000000"/>
              </a:solidFill>
              <a:latin typeface="Montserrat"/>
            </a:endParaRPr>
          </a:p>
          <a:p>
            <a:pPr>
              <a:lnSpc>
                <a:spcPts val="3499"/>
              </a:lnSpc>
            </a:pPr>
            <a:r>
              <a:rPr lang="en-US" sz="2499">
                <a:solidFill>
                  <a:srgbClr val="000000"/>
                </a:solidFill>
                <a:latin typeface="Montserrat"/>
              </a:rPr>
              <a:t>They are not scary, they are just people</a:t>
            </a:r>
          </a:p>
          <a:p>
            <a:pPr>
              <a:lnSpc>
                <a:spcPts val="3499"/>
              </a:lnSpc>
            </a:pPr>
            <a:endParaRPr lang="en-US" sz="2499">
              <a:solidFill>
                <a:srgbClr val="000000"/>
              </a:solidFill>
              <a:latin typeface="Montserrat"/>
            </a:endParaRPr>
          </a:p>
          <a:p>
            <a:pPr>
              <a:lnSpc>
                <a:spcPts val="3499"/>
              </a:lnSpc>
            </a:pPr>
            <a:r>
              <a:rPr lang="en-US" sz="2499">
                <a:solidFill>
                  <a:srgbClr val="000000"/>
                </a:solidFill>
                <a:latin typeface="Montserrat Bold"/>
              </a:rPr>
              <a:t>Be PERSISTENT!! There's </a:t>
            </a:r>
            <a:r>
              <a:rPr lang="en-US" sz="2499" u="sng">
                <a:solidFill>
                  <a:srgbClr val="000000"/>
                </a:solidFill>
                <a:latin typeface="Montserrat Bold"/>
              </a:rPr>
              <a:t>always someone more annoying that you</a:t>
            </a:r>
          </a:p>
          <a:p>
            <a:pPr>
              <a:lnSpc>
                <a:spcPts val="3499"/>
              </a:lnSpc>
            </a:pPr>
            <a:endParaRPr lang="en-US" sz="2499" u="sng">
              <a:solidFill>
                <a:srgbClr val="000000"/>
              </a:solidFill>
              <a:latin typeface="Montserrat Bold"/>
            </a:endParaRPr>
          </a:p>
          <a:p>
            <a:pPr>
              <a:lnSpc>
                <a:spcPts val="3499"/>
              </a:lnSpc>
            </a:pPr>
            <a:r>
              <a:rPr lang="en-US" sz="2499">
                <a:solidFill>
                  <a:srgbClr val="000000"/>
                </a:solidFill>
                <a:latin typeface="Montserrat"/>
              </a:rPr>
              <a:t>You </a:t>
            </a:r>
            <a:r>
              <a:rPr lang="en-US" sz="2499" u="sng">
                <a:solidFill>
                  <a:srgbClr val="000000"/>
                </a:solidFill>
                <a:latin typeface="Montserrat"/>
              </a:rPr>
              <a:t>don't</a:t>
            </a:r>
            <a:r>
              <a:rPr lang="en-US" sz="2499">
                <a:solidFill>
                  <a:srgbClr val="000000"/>
                </a:solidFill>
                <a:latin typeface="Montserrat"/>
              </a:rPr>
              <a:t> need to be from their district</a:t>
            </a:r>
          </a:p>
          <a:p>
            <a:pPr>
              <a:lnSpc>
                <a:spcPts val="3499"/>
              </a:lnSpc>
            </a:pPr>
            <a:endParaRPr lang="en-US" sz="2499">
              <a:solidFill>
                <a:srgbClr val="000000"/>
              </a:solidFill>
              <a:latin typeface="Montserrat"/>
            </a:endParaRPr>
          </a:p>
          <a:p>
            <a:pPr>
              <a:lnSpc>
                <a:spcPts val="3499"/>
              </a:lnSpc>
            </a:pPr>
            <a:endParaRPr lang="en-US" sz="2499">
              <a:solidFill>
                <a:srgbClr val="000000"/>
              </a:solidFill>
              <a:latin typeface="Montserrat"/>
            </a:endParaRPr>
          </a:p>
          <a:p>
            <a:pPr>
              <a:lnSpc>
                <a:spcPts val="4699"/>
              </a:lnSpc>
            </a:pPr>
            <a:endParaRPr lang="en-US" sz="2499">
              <a:solidFill>
                <a:srgbClr val="000000"/>
              </a:solidFill>
              <a:latin typeface="Montserrat"/>
            </a:endParaRPr>
          </a:p>
          <a:p>
            <a:pPr algn="just">
              <a:lnSpc>
                <a:spcPts val="4699"/>
              </a:lnSpc>
            </a:pPr>
            <a:r>
              <a:rPr lang="en-US" sz="2499">
                <a:solidFill>
                  <a:srgbClr val="000000"/>
                </a:solidFill>
                <a:latin typeface="Montserrat"/>
              </a:rPr>
              <a:t>Try and find these answers: </a:t>
            </a:r>
          </a:p>
          <a:p>
            <a:pPr marL="539749" lvl="1" indent="-269875" algn="just">
              <a:lnSpc>
                <a:spcPts val="4699"/>
              </a:lnSpc>
              <a:buFont typeface="Arial"/>
              <a:buChar char="•"/>
            </a:pPr>
            <a:r>
              <a:rPr lang="en-US" sz="2499">
                <a:solidFill>
                  <a:srgbClr val="000000"/>
                </a:solidFill>
                <a:latin typeface="Montserrat"/>
              </a:rPr>
              <a:t>Do they have a bio you can read?</a:t>
            </a:r>
          </a:p>
          <a:p>
            <a:pPr marL="539749" lvl="1" indent="-269875" algn="just">
              <a:lnSpc>
                <a:spcPts val="4699"/>
              </a:lnSpc>
              <a:buFont typeface="Arial"/>
              <a:buChar char="•"/>
            </a:pPr>
            <a:r>
              <a:rPr lang="en-US" sz="2499">
                <a:solidFill>
                  <a:srgbClr val="000000"/>
                </a:solidFill>
                <a:latin typeface="Montserrat"/>
              </a:rPr>
              <a:t>Do you have anything in common? </a:t>
            </a:r>
          </a:p>
          <a:p>
            <a:pPr marL="539749" lvl="1" indent="-269875" algn="just">
              <a:lnSpc>
                <a:spcPts val="4699"/>
              </a:lnSpc>
              <a:buFont typeface="Arial"/>
              <a:buChar char="•"/>
            </a:pPr>
            <a:r>
              <a:rPr lang="en-US" sz="2499">
                <a:solidFill>
                  <a:srgbClr val="000000"/>
                </a:solidFill>
                <a:latin typeface="Montserrat"/>
              </a:rPr>
              <a:t>What major issues do they focus on? </a:t>
            </a:r>
          </a:p>
          <a:p>
            <a:pPr marL="539749" lvl="1" indent="-269875" algn="just">
              <a:lnSpc>
                <a:spcPts val="4699"/>
              </a:lnSpc>
              <a:buFont typeface="Arial"/>
              <a:buChar char="•"/>
            </a:pPr>
            <a:r>
              <a:rPr lang="en-US" sz="2499">
                <a:solidFill>
                  <a:srgbClr val="000000"/>
                </a:solidFill>
                <a:latin typeface="Montserrat"/>
              </a:rPr>
              <a:t>Have they written any bills?</a:t>
            </a:r>
          </a:p>
          <a:p>
            <a:pPr marL="539749" lvl="1" indent="-269875" algn="just">
              <a:lnSpc>
                <a:spcPts val="4699"/>
              </a:lnSpc>
              <a:buFont typeface="Arial"/>
              <a:buChar char="•"/>
            </a:pPr>
            <a:r>
              <a:rPr lang="en-US" sz="2499">
                <a:solidFill>
                  <a:srgbClr val="000000"/>
                </a:solidFill>
                <a:latin typeface="Montserrat"/>
              </a:rPr>
              <a:t>What committees do they serve on?</a:t>
            </a:r>
          </a:p>
          <a:p>
            <a:pPr>
              <a:lnSpc>
                <a:spcPts val="2750"/>
              </a:lnSpc>
            </a:pPr>
            <a:endParaRPr lang="en-US" sz="2499">
              <a:solidFill>
                <a:srgbClr val="000000"/>
              </a:solidFill>
              <a:latin typeface="Montserrat"/>
            </a:endParaRPr>
          </a:p>
          <a:p>
            <a:pPr algn="ctr">
              <a:lnSpc>
                <a:spcPts val="2321"/>
              </a:lnSpc>
            </a:pPr>
            <a:endParaRPr lang="en-US" sz="2499">
              <a:solidFill>
                <a:srgbClr val="000000"/>
              </a:solidFill>
              <a:latin typeface="Montserrat"/>
            </a:endParaRPr>
          </a:p>
        </p:txBody>
      </p:sp>
      <p:sp>
        <p:nvSpPr>
          <p:cNvPr id="3" name="Freeform 3">
            <a:hlinkClick r:id="rId2" tooltip="https://legislature.ky.gov/Legislators/Pages/Legislator-Profile.aspx?DistrictNumber=85"/>
          </p:cNvPr>
          <p:cNvSpPr/>
          <p:nvPr/>
        </p:nvSpPr>
        <p:spPr>
          <a:xfrm>
            <a:off x="10048398" y="4329919"/>
            <a:ext cx="7210902" cy="4928381"/>
          </a:xfrm>
          <a:custGeom>
            <a:avLst/>
            <a:gdLst/>
            <a:ahLst/>
            <a:cxnLst/>
            <a:rect l="l" t="t" r="r" b="b"/>
            <a:pathLst>
              <a:path w="7210902" h="4928381">
                <a:moveTo>
                  <a:pt x="0" y="0"/>
                </a:moveTo>
                <a:lnTo>
                  <a:pt x="7210902" y="0"/>
                </a:lnTo>
                <a:lnTo>
                  <a:pt x="7210902" y="4928381"/>
                </a:lnTo>
                <a:lnTo>
                  <a:pt x="0" y="4928381"/>
                </a:lnTo>
                <a:lnTo>
                  <a:pt x="0" y="0"/>
                </a:lnTo>
                <a:close/>
              </a:path>
            </a:pathLst>
          </a:custGeom>
          <a:blipFill>
            <a:blip r:embed="rId3"/>
            <a:stretch>
              <a:fillRect/>
            </a:stretch>
          </a:blipFill>
        </p:spPr>
      </p:sp>
      <p:sp>
        <p:nvSpPr>
          <p:cNvPr id="4" name="TextBox 4"/>
          <p:cNvSpPr txBox="1"/>
          <p:nvPr/>
        </p:nvSpPr>
        <p:spPr>
          <a:xfrm>
            <a:off x="4735511" y="1045414"/>
            <a:ext cx="8816977" cy="438150"/>
          </a:xfrm>
          <a:prstGeom prst="rect">
            <a:avLst/>
          </a:prstGeom>
        </p:spPr>
        <p:txBody>
          <a:bodyPr lIns="0" tIns="0" rIns="0" bIns="0" rtlCol="0" anchor="t">
            <a:spAutoFit/>
          </a:bodyPr>
          <a:lstStyle/>
          <a:p>
            <a:pPr algn="ctr">
              <a:lnSpc>
                <a:spcPts val="3300"/>
              </a:lnSpc>
            </a:pPr>
            <a:r>
              <a:rPr lang="en-US" sz="3000" spc="129">
                <a:solidFill>
                  <a:srgbClr val="000000"/>
                </a:solidFill>
                <a:latin typeface="Lato Bold"/>
              </a:rPr>
              <a:t>GET TO KNOW YOUR LAWMAKERS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58351" y="1326767"/>
            <a:ext cx="14036509" cy="438150"/>
          </a:xfrm>
          <a:prstGeom prst="rect">
            <a:avLst/>
          </a:prstGeom>
        </p:spPr>
        <p:txBody>
          <a:bodyPr lIns="0" tIns="0" rIns="0" bIns="0" rtlCol="0" anchor="t">
            <a:spAutoFit/>
          </a:bodyPr>
          <a:lstStyle/>
          <a:p>
            <a:pPr algn="ctr">
              <a:lnSpc>
                <a:spcPts val="3300"/>
              </a:lnSpc>
            </a:pPr>
            <a:r>
              <a:rPr lang="en-US" sz="3000" spc="129">
                <a:solidFill>
                  <a:srgbClr val="000000"/>
                </a:solidFill>
                <a:latin typeface="Lato Bold"/>
              </a:rPr>
              <a:t>ELEVATOR SPEECH</a:t>
            </a:r>
          </a:p>
        </p:txBody>
      </p:sp>
      <p:sp>
        <p:nvSpPr>
          <p:cNvPr id="3" name="TextBox 3"/>
          <p:cNvSpPr txBox="1"/>
          <p:nvPr/>
        </p:nvSpPr>
        <p:spPr>
          <a:xfrm>
            <a:off x="1758351" y="1926600"/>
            <a:ext cx="14036509" cy="8037093"/>
          </a:xfrm>
          <a:prstGeom prst="rect">
            <a:avLst/>
          </a:prstGeom>
        </p:spPr>
        <p:txBody>
          <a:bodyPr lIns="0" tIns="0" rIns="0" bIns="0" rtlCol="0" anchor="t">
            <a:spAutoFit/>
          </a:bodyPr>
          <a:lstStyle/>
          <a:p>
            <a:pPr>
              <a:lnSpc>
                <a:spcPts val="3449"/>
              </a:lnSpc>
            </a:pPr>
            <a:r>
              <a:rPr lang="en-US" sz="2499">
                <a:solidFill>
                  <a:srgbClr val="000000"/>
                </a:solidFill>
                <a:latin typeface="Montserrat Bold"/>
              </a:rPr>
              <a:t>What Is an Elevator Speech? </a:t>
            </a:r>
          </a:p>
          <a:p>
            <a:pPr>
              <a:lnSpc>
                <a:spcPts val="3449"/>
              </a:lnSpc>
            </a:pPr>
            <a:endParaRPr lang="en-US" sz="2499">
              <a:solidFill>
                <a:srgbClr val="000000"/>
              </a:solidFill>
              <a:latin typeface="Montserrat Bold"/>
            </a:endParaRPr>
          </a:p>
          <a:p>
            <a:pPr>
              <a:lnSpc>
                <a:spcPts val="3449"/>
              </a:lnSpc>
            </a:pPr>
            <a:r>
              <a:rPr lang="en-US" sz="2499">
                <a:solidFill>
                  <a:srgbClr val="000000"/>
                </a:solidFill>
                <a:latin typeface="Montserrat"/>
              </a:rPr>
              <a:t>An elevator speech is a short speech that you have memorized in case you get a moment with a legislator, like riding the elevator with them. </a:t>
            </a:r>
          </a:p>
          <a:p>
            <a:pPr>
              <a:lnSpc>
                <a:spcPts val="4774"/>
              </a:lnSpc>
            </a:pPr>
            <a:endParaRPr lang="en-US" sz="2499">
              <a:solidFill>
                <a:srgbClr val="000000"/>
              </a:solidFill>
              <a:latin typeface="Montserrat"/>
            </a:endParaRPr>
          </a:p>
          <a:p>
            <a:pPr>
              <a:lnSpc>
                <a:spcPts val="4774"/>
              </a:lnSpc>
            </a:pPr>
            <a:r>
              <a:rPr lang="en-US" sz="2499">
                <a:solidFill>
                  <a:srgbClr val="000000"/>
                </a:solidFill>
                <a:latin typeface="Montserrat Bold"/>
              </a:rPr>
              <a:t>Begin by saying...</a:t>
            </a:r>
          </a:p>
          <a:p>
            <a:pPr marL="539749" lvl="1" indent="-269875">
              <a:lnSpc>
                <a:spcPts val="4774"/>
              </a:lnSpc>
              <a:buFont typeface="Arial"/>
              <a:buChar char="•"/>
            </a:pPr>
            <a:r>
              <a:rPr lang="en-US" sz="2499">
                <a:solidFill>
                  <a:srgbClr val="000000"/>
                </a:solidFill>
                <a:latin typeface="Montserrat"/>
              </a:rPr>
              <a:t>Your first and last name </a:t>
            </a:r>
          </a:p>
          <a:p>
            <a:pPr marL="539749" lvl="1" indent="-269875">
              <a:lnSpc>
                <a:spcPts val="4774"/>
              </a:lnSpc>
              <a:buFont typeface="Arial"/>
              <a:buChar char="•"/>
            </a:pPr>
            <a:r>
              <a:rPr lang="en-US" sz="2499">
                <a:solidFill>
                  <a:srgbClr val="000000"/>
                </a:solidFill>
                <a:latin typeface="Montserrat"/>
              </a:rPr>
              <a:t>Where you live </a:t>
            </a:r>
          </a:p>
          <a:p>
            <a:pPr marL="539749" lvl="1" indent="-269875">
              <a:lnSpc>
                <a:spcPts val="4774"/>
              </a:lnSpc>
              <a:buFont typeface="Arial"/>
              <a:buChar char="•"/>
            </a:pPr>
            <a:r>
              <a:rPr lang="en-US" sz="2499">
                <a:solidFill>
                  <a:srgbClr val="000000"/>
                </a:solidFill>
                <a:latin typeface="Montserrat"/>
              </a:rPr>
              <a:t>One more important fact about you</a:t>
            </a:r>
          </a:p>
          <a:p>
            <a:pPr>
              <a:lnSpc>
                <a:spcPts val="3499"/>
              </a:lnSpc>
            </a:pPr>
            <a:r>
              <a:rPr lang="en-US" sz="2499">
                <a:solidFill>
                  <a:srgbClr val="000000"/>
                </a:solidFill>
                <a:latin typeface="Montserrat Bold"/>
              </a:rPr>
              <a:t> </a:t>
            </a:r>
          </a:p>
          <a:p>
            <a:pPr>
              <a:lnSpc>
                <a:spcPts val="3499"/>
              </a:lnSpc>
            </a:pPr>
            <a:r>
              <a:rPr lang="en-US" sz="2499">
                <a:solidFill>
                  <a:srgbClr val="000000"/>
                </a:solidFill>
                <a:latin typeface="Montserrat Bold"/>
              </a:rPr>
              <a:t>Next, bring up the policy issue you are advocating for. </a:t>
            </a:r>
          </a:p>
          <a:p>
            <a:pPr>
              <a:lnSpc>
                <a:spcPts val="3499"/>
              </a:lnSpc>
            </a:pPr>
            <a:endParaRPr lang="en-US" sz="2499">
              <a:solidFill>
                <a:srgbClr val="000000"/>
              </a:solidFill>
              <a:latin typeface="Montserrat Bold"/>
            </a:endParaRPr>
          </a:p>
          <a:p>
            <a:pPr>
              <a:lnSpc>
                <a:spcPts val="3499"/>
              </a:lnSpc>
            </a:pPr>
            <a:r>
              <a:rPr lang="en-US" sz="2499">
                <a:solidFill>
                  <a:srgbClr val="000000"/>
                </a:solidFill>
                <a:latin typeface="Montserrat"/>
              </a:rPr>
              <a:t>Talk about how the issue affects you or the people around you. Tell them WHY you and others need the policy you support.</a:t>
            </a:r>
          </a:p>
          <a:p>
            <a:pPr>
              <a:lnSpc>
                <a:spcPts val="2321"/>
              </a:lnSpc>
            </a:pPr>
            <a:endParaRPr lang="en-US" sz="2499">
              <a:solidFill>
                <a:srgbClr val="000000"/>
              </a:solidFill>
              <a:latin typeface="Montserrat"/>
            </a:endParaRPr>
          </a:p>
          <a:p>
            <a:pPr algn="ctr">
              <a:lnSpc>
                <a:spcPts val="2321"/>
              </a:lnSpc>
            </a:pPr>
            <a:endParaRPr lang="en-US" sz="2499">
              <a:solidFill>
                <a:srgbClr val="000000"/>
              </a:solidFill>
              <a:latin typeface="Montserrat"/>
            </a:endParaRPr>
          </a:p>
          <a:p>
            <a:pPr algn="ctr">
              <a:lnSpc>
                <a:spcPts val="2321"/>
              </a:lnSpc>
            </a:pPr>
            <a:endParaRPr lang="en-US" sz="2499">
              <a:solidFill>
                <a:srgbClr val="000000"/>
              </a:solidFill>
              <a:latin typeface="Montserrat"/>
            </a:endParaRPr>
          </a:p>
          <a:p>
            <a:pPr algn="ctr">
              <a:lnSpc>
                <a:spcPts val="2321"/>
              </a:lnSpc>
            </a:pPr>
            <a:endParaRPr lang="en-US" sz="2499">
              <a:solidFill>
                <a:srgbClr val="000000"/>
              </a:solidFill>
              <a:latin typeface="Montserrat"/>
            </a:endParaRPr>
          </a:p>
        </p:txBody>
      </p:sp>
      <p:sp>
        <p:nvSpPr>
          <p:cNvPr id="4" name="Freeform 4"/>
          <p:cNvSpPr/>
          <p:nvPr/>
        </p:nvSpPr>
        <p:spPr>
          <a:xfrm rot="822640">
            <a:off x="13018823" y="4215486"/>
            <a:ext cx="3716174" cy="3144812"/>
          </a:xfrm>
          <a:custGeom>
            <a:avLst/>
            <a:gdLst/>
            <a:ahLst/>
            <a:cxnLst/>
            <a:rect l="l" t="t" r="r" b="b"/>
            <a:pathLst>
              <a:path w="3716174" h="3144812">
                <a:moveTo>
                  <a:pt x="0" y="0"/>
                </a:moveTo>
                <a:lnTo>
                  <a:pt x="3716173" y="0"/>
                </a:lnTo>
                <a:lnTo>
                  <a:pt x="3716173" y="3144812"/>
                </a:lnTo>
                <a:lnTo>
                  <a:pt x="0" y="3144812"/>
                </a:lnTo>
                <a:lnTo>
                  <a:pt x="0" y="0"/>
                </a:lnTo>
                <a:close/>
              </a:path>
            </a:pathLst>
          </a:custGeom>
          <a:blipFill>
            <a:blip r:embed="rId2"/>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91487" y="4354074"/>
            <a:ext cx="10505025" cy="1974850"/>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Montserrat"/>
              </a:rPr>
              <a:t>Call your legislator’s office and ask to make an appointment</a:t>
            </a:r>
          </a:p>
          <a:p>
            <a:pPr marL="539749" lvl="1" indent="-269875">
              <a:lnSpc>
                <a:spcPts val="4499"/>
              </a:lnSpc>
              <a:buFont typeface="Arial"/>
              <a:buChar char="•"/>
            </a:pPr>
            <a:r>
              <a:rPr lang="en-US" sz="2499">
                <a:solidFill>
                  <a:srgbClr val="000000"/>
                </a:solidFill>
                <a:latin typeface="Montserrat"/>
              </a:rPr>
              <a:t>Provide your name, address, phone number, and what you want to talk about</a:t>
            </a:r>
          </a:p>
          <a:p>
            <a:pPr marL="539749" lvl="1" indent="-269875">
              <a:lnSpc>
                <a:spcPts val="3499"/>
              </a:lnSpc>
              <a:buFont typeface="Arial"/>
              <a:buChar char="•"/>
            </a:pPr>
            <a:r>
              <a:rPr lang="en-US" sz="2499">
                <a:solidFill>
                  <a:srgbClr val="000000"/>
                </a:solidFill>
                <a:latin typeface="Montserrat"/>
              </a:rPr>
              <a:t>Be polite and say thank you </a:t>
            </a:r>
          </a:p>
        </p:txBody>
      </p:sp>
      <p:sp>
        <p:nvSpPr>
          <p:cNvPr id="3" name="Freeform 3"/>
          <p:cNvSpPr/>
          <p:nvPr/>
        </p:nvSpPr>
        <p:spPr>
          <a:xfrm>
            <a:off x="14014961" y="2281622"/>
            <a:ext cx="4352103" cy="4352103"/>
          </a:xfrm>
          <a:custGeom>
            <a:avLst/>
            <a:gdLst/>
            <a:ahLst/>
            <a:cxnLst/>
            <a:rect l="l" t="t" r="r" b="b"/>
            <a:pathLst>
              <a:path w="4352103" h="4352103">
                <a:moveTo>
                  <a:pt x="0" y="0"/>
                </a:moveTo>
                <a:lnTo>
                  <a:pt x="4352103" y="0"/>
                </a:lnTo>
                <a:lnTo>
                  <a:pt x="4352103" y="4352102"/>
                </a:lnTo>
                <a:lnTo>
                  <a:pt x="0" y="4352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4273039" y="1293141"/>
            <a:ext cx="9741923" cy="1236435"/>
          </a:xfrm>
          <a:prstGeom prst="rect">
            <a:avLst/>
          </a:prstGeom>
        </p:spPr>
        <p:txBody>
          <a:bodyPr lIns="0" tIns="0" rIns="0" bIns="0" rtlCol="0" anchor="t">
            <a:spAutoFit/>
          </a:bodyPr>
          <a:lstStyle/>
          <a:p>
            <a:pPr algn="ctr">
              <a:lnSpc>
                <a:spcPts val="3499"/>
              </a:lnSpc>
            </a:pPr>
            <a:r>
              <a:rPr lang="en-US" sz="2499">
                <a:solidFill>
                  <a:srgbClr val="000000"/>
                </a:solidFill>
                <a:latin typeface="Montserrat"/>
              </a:rPr>
              <a:t>A face to face meeting with your lawmakers is powerful. </a:t>
            </a:r>
          </a:p>
          <a:p>
            <a:pPr algn="ctr">
              <a:lnSpc>
                <a:spcPts val="3499"/>
              </a:lnSpc>
            </a:pPr>
            <a:r>
              <a:rPr lang="en-US" sz="2499">
                <a:solidFill>
                  <a:srgbClr val="000000"/>
                </a:solidFill>
                <a:latin typeface="Montserrat"/>
              </a:rPr>
              <a:t>You are a valuable source of information for your leaders.</a:t>
            </a:r>
          </a:p>
          <a:p>
            <a:pPr>
              <a:lnSpc>
                <a:spcPts val="3000"/>
              </a:lnSpc>
            </a:pPr>
            <a:endParaRPr lang="en-US" sz="2499">
              <a:solidFill>
                <a:srgbClr val="000000"/>
              </a:solidFill>
              <a:latin typeface="Montserrat"/>
            </a:endParaRPr>
          </a:p>
        </p:txBody>
      </p:sp>
      <p:sp>
        <p:nvSpPr>
          <p:cNvPr id="5" name="TextBox 5"/>
          <p:cNvSpPr txBox="1"/>
          <p:nvPr/>
        </p:nvSpPr>
        <p:spPr>
          <a:xfrm>
            <a:off x="6111954" y="605380"/>
            <a:ext cx="6064093" cy="423320"/>
          </a:xfrm>
          <a:prstGeom prst="rect">
            <a:avLst/>
          </a:prstGeom>
        </p:spPr>
        <p:txBody>
          <a:bodyPr lIns="0" tIns="0" rIns="0" bIns="0" rtlCol="0" anchor="t">
            <a:spAutoFit/>
          </a:bodyPr>
          <a:lstStyle/>
          <a:p>
            <a:pPr algn="ctr">
              <a:lnSpc>
                <a:spcPts val="3221"/>
              </a:lnSpc>
            </a:pPr>
            <a:r>
              <a:rPr lang="en-US" sz="2928" spc="125">
                <a:solidFill>
                  <a:srgbClr val="000000"/>
                </a:solidFill>
                <a:latin typeface="Lato"/>
              </a:rPr>
              <a:t> MEETING IN PERSON</a:t>
            </a:r>
          </a:p>
        </p:txBody>
      </p:sp>
      <p:sp>
        <p:nvSpPr>
          <p:cNvPr id="6" name="TextBox 6"/>
          <p:cNvSpPr txBox="1"/>
          <p:nvPr/>
        </p:nvSpPr>
        <p:spPr>
          <a:xfrm>
            <a:off x="6874604" y="3334899"/>
            <a:ext cx="4538792" cy="1057275"/>
          </a:xfrm>
          <a:prstGeom prst="rect">
            <a:avLst/>
          </a:prstGeom>
        </p:spPr>
        <p:txBody>
          <a:bodyPr lIns="0" tIns="0" rIns="0" bIns="0" rtlCol="0" anchor="t">
            <a:spAutoFit/>
          </a:bodyPr>
          <a:lstStyle/>
          <a:p>
            <a:pPr algn="ctr">
              <a:lnSpc>
                <a:spcPts val="4200"/>
              </a:lnSpc>
            </a:pPr>
            <a:r>
              <a:rPr lang="en-US" sz="3000">
                <a:solidFill>
                  <a:srgbClr val="000000"/>
                </a:solidFill>
                <a:latin typeface="Lato Bold"/>
              </a:rPr>
              <a:t>Schedule the meeting</a:t>
            </a:r>
          </a:p>
          <a:p>
            <a:pPr algn="ctr">
              <a:lnSpc>
                <a:spcPts val="4200"/>
              </a:lnSpc>
            </a:pPr>
            <a:endParaRPr lang="en-US" sz="3000">
              <a:solidFill>
                <a:srgbClr val="000000"/>
              </a:solidFill>
              <a:latin typeface="Lato Bold"/>
            </a:endParaRPr>
          </a:p>
        </p:txBody>
      </p:sp>
      <p:sp>
        <p:nvSpPr>
          <p:cNvPr id="7" name="TextBox 7"/>
          <p:cNvSpPr txBox="1"/>
          <p:nvPr/>
        </p:nvSpPr>
        <p:spPr>
          <a:xfrm>
            <a:off x="6499976" y="6567049"/>
            <a:ext cx="5288048" cy="1057275"/>
          </a:xfrm>
          <a:prstGeom prst="rect">
            <a:avLst/>
          </a:prstGeom>
        </p:spPr>
        <p:txBody>
          <a:bodyPr lIns="0" tIns="0" rIns="0" bIns="0" rtlCol="0" anchor="t">
            <a:spAutoFit/>
          </a:bodyPr>
          <a:lstStyle/>
          <a:p>
            <a:pPr algn="ctr">
              <a:lnSpc>
                <a:spcPts val="4200"/>
              </a:lnSpc>
            </a:pPr>
            <a:r>
              <a:rPr lang="en-US" sz="3000">
                <a:solidFill>
                  <a:srgbClr val="000000"/>
                </a:solidFill>
                <a:latin typeface="Lato Bold"/>
              </a:rPr>
              <a:t>Before the meeting</a:t>
            </a:r>
          </a:p>
          <a:p>
            <a:pPr algn="ctr">
              <a:lnSpc>
                <a:spcPts val="4200"/>
              </a:lnSpc>
            </a:pPr>
            <a:endParaRPr lang="en-US" sz="3000">
              <a:solidFill>
                <a:srgbClr val="000000"/>
              </a:solidFill>
              <a:latin typeface="Lato Bold"/>
            </a:endParaRPr>
          </a:p>
        </p:txBody>
      </p:sp>
      <p:sp>
        <p:nvSpPr>
          <p:cNvPr id="8" name="TextBox 8"/>
          <p:cNvSpPr txBox="1"/>
          <p:nvPr/>
        </p:nvSpPr>
        <p:spPr>
          <a:xfrm>
            <a:off x="3891487" y="7302853"/>
            <a:ext cx="11484518" cy="1628775"/>
          </a:xfrm>
          <a:prstGeom prst="rect">
            <a:avLst/>
          </a:prstGeom>
        </p:spPr>
        <p:txBody>
          <a:bodyPr lIns="0" tIns="0" rIns="0" bIns="0" rtlCol="0" anchor="t">
            <a:spAutoFit/>
          </a:bodyPr>
          <a:lstStyle/>
          <a:p>
            <a:pPr marL="539749" lvl="1" indent="-269875">
              <a:lnSpc>
                <a:spcPts val="4499"/>
              </a:lnSpc>
              <a:buFont typeface="Arial"/>
              <a:buChar char="•"/>
            </a:pPr>
            <a:r>
              <a:rPr lang="en-US" sz="2499">
                <a:solidFill>
                  <a:srgbClr val="000000"/>
                </a:solidFill>
                <a:latin typeface="Montserrat"/>
              </a:rPr>
              <a:t>Email the person you talked to and confirm the time and place</a:t>
            </a:r>
          </a:p>
          <a:p>
            <a:pPr marL="539749" lvl="1" indent="-269875">
              <a:lnSpc>
                <a:spcPts val="4499"/>
              </a:lnSpc>
              <a:buFont typeface="Arial"/>
              <a:buChar char="•"/>
            </a:pPr>
            <a:r>
              <a:rPr lang="en-US" sz="2499">
                <a:solidFill>
                  <a:srgbClr val="000000"/>
                </a:solidFill>
                <a:latin typeface="Montserrat"/>
              </a:rPr>
              <a:t>Prepare some talking points about your issue and how it affects you </a:t>
            </a:r>
          </a:p>
          <a:p>
            <a:pPr marL="539749" lvl="1" indent="-269875">
              <a:lnSpc>
                <a:spcPts val="4499"/>
              </a:lnSpc>
              <a:buFont typeface="Arial"/>
              <a:buChar char="•"/>
            </a:pPr>
            <a:r>
              <a:rPr lang="en-US" sz="2499">
                <a:solidFill>
                  <a:srgbClr val="000000"/>
                </a:solidFill>
                <a:latin typeface="Montserrat"/>
              </a:rPr>
              <a:t>Practice what you are going to say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847245" y="3013500"/>
            <a:ext cx="13437813" cy="4819650"/>
          </a:xfrm>
          <a:prstGeom prst="rect">
            <a:avLst/>
          </a:prstGeom>
        </p:spPr>
        <p:txBody>
          <a:bodyPr lIns="0" tIns="0" rIns="0" bIns="0" rtlCol="0" anchor="t">
            <a:spAutoFit/>
          </a:bodyPr>
          <a:lstStyle/>
          <a:p>
            <a:pPr marL="539749" lvl="1" indent="-269875">
              <a:lnSpc>
                <a:spcPts val="3899"/>
              </a:lnSpc>
              <a:buFont typeface="Arial"/>
              <a:buChar char="•"/>
            </a:pPr>
            <a:r>
              <a:rPr lang="en-US" sz="2499">
                <a:solidFill>
                  <a:srgbClr val="000000"/>
                </a:solidFill>
                <a:latin typeface="Montserrat"/>
              </a:rPr>
              <a:t>Be on time</a:t>
            </a:r>
          </a:p>
          <a:p>
            <a:pPr marL="539749" lvl="1" indent="-269875">
              <a:lnSpc>
                <a:spcPts val="3899"/>
              </a:lnSpc>
              <a:buFont typeface="Arial"/>
              <a:buChar char="•"/>
            </a:pPr>
            <a:r>
              <a:rPr lang="en-US" sz="2499">
                <a:solidFill>
                  <a:srgbClr val="000000"/>
                </a:solidFill>
                <a:latin typeface="Montserrat"/>
              </a:rPr>
              <a:t>Be calm, you got this!</a:t>
            </a:r>
          </a:p>
          <a:p>
            <a:pPr marL="539749" lvl="1" indent="-269875">
              <a:lnSpc>
                <a:spcPts val="3899"/>
              </a:lnSpc>
              <a:buFont typeface="Arial"/>
              <a:buChar char="•"/>
            </a:pPr>
            <a:r>
              <a:rPr lang="en-US" sz="2499">
                <a:solidFill>
                  <a:srgbClr val="000000"/>
                </a:solidFill>
                <a:latin typeface="Montserrat"/>
              </a:rPr>
              <a:t>Be polite</a:t>
            </a:r>
          </a:p>
          <a:p>
            <a:pPr marL="539749" lvl="1" indent="-269875">
              <a:lnSpc>
                <a:spcPts val="3899"/>
              </a:lnSpc>
              <a:buFont typeface="Arial"/>
              <a:buChar char="•"/>
            </a:pPr>
            <a:r>
              <a:rPr lang="en-US" sz="2499">
                <a:solidFill>
                  <a:srgbClr val="000000"/>
                </a:solidFill>
                <a:latin typeface="Montserrat"/>
              </a:rPr>
              <a:t>Dress nicely</a:t>
            </a:r>
          </a:p>
          <a:p>
            <a:pPr marL="539749" lvl="1" indent="-269875">
              <a:lnSpc>
                <a:spcPts val="3899"/>
              </a:lnSpc>
              <a:buFont typeface="Arial"/>
              <a:buChar char="•"/>
            </a:pPr>
            <a:r>
              <a:rPr lang="en-US" sz="2499">
                <a:solidFill>
                  <a:srgbClr val="000000"/>
                </a:solidFill>
                <a:latin typeface="Montserrat"/>
              </a:rPr>
              <a:t>Address them as "Senator" or "Representative"</a:t>
            </a:r>
          </a:p>
          <a:p>
            <a:pPr marL="539749" lvl="1" indent="-269875">
              <a:lnSpc>
                <a:spcPts val="3899"/>
              </a:lnSpc>
              <a:buFont typeface="Arial"/>
              <a:buChar char="•"/>
            </a:pPr>
            <a:r>
              <a:rPr lang="en-US" sz="2499">
                <a:solidFill>
                  <a:srgbClr val="000000"/>
                </a:solidFill>
                <a:latin typeface="Montserrat"/>
              </a:rPr>
              <a:t>Thank them for their time</a:t>
            </a:r>
          </a:p>
          <a:p>
            <a:pPr marL="539749" lvl="1" indent="-269875">
              <a:lnSpc>
                <a:spcPts val="3899"/>
              </a:lnSpc>
              <a:buFont typeface="Arial"/>
              <a:buChar char="•"/>
            </a:pPr>
            <a:r>
              <a:rPr lang="en-US" sz="2499">
                <a:solidFill>
                  <a:srgbClr val="000000"/>
                </a:solidFill>
                <a:latin typeface="Montserrat"/>
              </a:rPr>
              <a:t>If you do not know the answer to a question, take notes and tell them you will follow up </a:t>
            </a:r>
          </a:p>
          <a:p>
            <a:pPr marL="539749" lvl="1" indent="-269875">
              <a:lnSpc>
                <a:spcPts val="3899"/>
              </a:lnSpc>
              <a:buFont typeface="Arial"/>
              <a:buChar char="•"/>
            </a:pPr>
            <a:r>
              <a:rPr lang="en-US" sz="2499">
                <a:solidFill>
                  <a:srgbClr val="000000"/>
                </a:solidFill>
                <a:latin typeface="Montserrat"/>
              </a:rPr>
              <a:t>Remember to be brief: You have only 15-30 minutes</a:t>
            </a:r>
          </a:p>
          <a:p>
            <a:pPr>
              <a:lnSpc>
                <a:spcPts val="3899"/>
              </a:lnSpc>
            </a:pPr>
            <a:endParaRPr lang="en-US" sz="2499">
              <a:solidFill>
                <a:srgbClr val="000000"/>
              </a:solidFill>
              <a:latin typeface="Montserrat"/>
            </a:endParaRPr>
          </a:p>
        </p:txBody>
      </p:sp>
      <p:sp>
        <p:nvSpPr>
          <p:cNvPr id="3" name="Freeform 3"/>
          <p:cNvSpPr/>
          <p:nvPr/>
        </p:nvSpPr>
        <p:spPr>
          <a:xfrm>
            <a:off x="173276" y="3089700"/>
            <a:ext cx="2673969" cy="2673969"/>
          </a:xfrm>
          <a:custGeom>
            <a:avLst/>
            <a:gdLst/>
            <a:ahLst/>
            <a:cxnLst/>
            <a:rect l="l" t="t" r="r" b="b"/>
            <a:pathLst>
              <a:path w="2673969" h="2673969">
                <a:moveTo>
                  <a:pt x="0" y="0"/>
                </a:moveTo>
                <a:lnTo>
                  <a:pt x="2673969" y="0"/>
                </a:lnTo>
                <a:lnTo>
                  <a:pt x="2673969" y="2673969"/>
                </a:lnTo>
                <a:lnTo>
                  <a:pt x="0" y="2673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643823" y="7540586"/>
            <a:ext cx="1732876" cy="1717714"/>
          </a:xfrm>
          <a:custGeom>
            <a:avLst/>
            <a:gdLst/>
            <a:ahLst/>
            <a:cxnLst/>
            <a:rect l="l" t="t" r="r" b="b"/>
            <a:pathLst>
              <a:path w="1732876" h="1717714">
                <a:moveTo>
                  <a:pt x="0" y="0"/>
                </a:moveTo>
                <a:lnTo>
                  <a:pt x="1732876" y="0"/>
                </a:lnTo>
                <a:lnTo>
                  <a:pt x="1732876" y="1717714"/>
                </a:lnTo>
                <a:lnTo>
                  <a:pt x="0" y="1717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5964382" y="806539"/>
            <a:ext cx="6064093" cy="438150"/>
          </a:xfrm>
          <a:prstGeom prst="rect">
            <a:avLst/>
          </a:prstGeom>
        </p:spPr>
        <p:txBody>
          <a:bodyPr lIns="0" tIns="0" rIns="0" bIns="0" rtlCol="0" anchor="t">
            <a:spAutoFit/>
          </a:bodyPr>
          <a:lstStyle/>
          <a:p>
            <a:pPr algn="ctr">
              <a:lnSpc>
                <a:spcPts val="3300"/>
              </a:lnSpc>
            </a:pPr>
            <a:r>
              <a:rPr lang="en-US" sz="3000" spc="129">
                <a:solidFill>
                  <a:srgbClr val="000000"/>
                </a:solidFill>
                <a:latin typeface="Lato"/>
              </a:rPr>
              <a:t> MEETING TIPS</a:t>
            </a:r>
          </a:p>
        </p:txBody>
      </p:sp>
      <p:sp>
        <p:nvSpPr>
          <p:cNvPr id="6" name="TextBox 6"/>
          <p:cNvSpPr txBox="1"/>
          <p:nvPr/>
        </p:nvSpPr>
        <p:spPr>
          <a:xfrm>
            <a:off x="2684513" y="8106093"/>
            <a:ext cx="9023031" cy="850900"/>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Montserrat"/>
              </a:rPr>
              <a:t>Send a thank you letter or card</a:t>
            </a:r>
          </a:p>
          <a:p>
            <a:pPr marL="539749" lvl="1" indent="-269875">
              <a:lnSpc>
                <a:spcPts val="3499"/>
              </a:lnSpc>
              <a:buFont typeface="Arial"/>
              <a:buChar char="•"/>
            </a:pPr>
            <a:r>
              <a:rPr lang="en-US" sz="2499">
                <a:solidFill>
                  <a:srgbClr val="000000"/>
                </a:solidFill>
                <a:latin typeface="Montserrat"/>
              </a:rPr>
              <a:t>Follow up often to make sure they remember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42446" y="1057275"/>
            <a:ext cx="7403108" cy="481330"/>
          </a:xfrm>
          <a:prstGeom prst="rect">
            <a:avLst/>
          </a:prstGeom>
        </p:spPr>
        <p:txBody>
          <a:bodyPr lIns="0" tIns="0" rIns="0" bIns="0" rtlCol="0" anchor="t">
            <a:spAutoFit/>
          </a:bodyPr>
          <a:lstStyle/>
          <a:p>
            <a:pPr algn="ctr">
              <a:lnSpc>
                <a:spcPts val="3739"/>
              </a:lnSpc>
            </a:pPr>
            <a:r>
              <a:rPr lang="en-US" sz="3399" spc="146">
                <a:solidFill>
                  <a:srgbClr val="000000"/>
                </a:solidFill>
                <a:latin typeface="Montserrat Bold"/>
              </a:rPr>
              <a:t>WHAT IS  ADVOCACY?</a:t>
            </a:r>
          </a:p>
        </p:txBody>
      </p:sp>
      <p:sp>
        <p:nvSpPr>
          <p:cNvPr id="3" name="Freeform 3"/>
          <p:cNvSpPr/>
          <p:nvPr/>
        </p:nvSpPr>
        <p:spPr>
          <a:xfrm>
            <a:off x="6476114" y="1719656"/>
            <a:ext cx="5010201" cy="2141905"/>
          </a:xfrm>
          <a:custGeom>
            <a:avLst/>
            <a:gdLst/>
            <a:ahLst/>
            <a:cxnLst/>
            <a:rect l="l" t="t" r="r" b="b"/>
            <a:pathLst>
              <a:path w="5010201" h="2141905">
                <a:moveTo>
                  <a:pt x="0" y="0"/>
                </a:moveTo>
                <a:lnTo>
                  <a:pt x="5010201" y="0"/>
                </a:lnTo>
                <a:lnTo>
                  <a:pt x="5010201" y="2141906"/>
                </a:lnTo>
                <a:lnTo>
                  <a:pt x="0" y="2141906"/>
                </a:lnTo>
                <a:lnTo>
                  <a:pt x="0" y="0"/>
                </a:lnTo>
                <a:close/>
              </a:path>
            </a:pathLst>
          </a:custGeom>
          <a:blipFill>
            <a:blip r:embed="rId2"/>
            <a:stretch>
              <a:fillRect t="-19354" b="-56080"/>
            </a:stretch>
          </a:blipFill>
        </p:spPr>
      </p:sp>
      <p:sp>
        <p:nvSpPr>
          <p:cNvPr id="4" name="TextBox 4"/>
          <p:cNvSpPr txBox="1"/>
          <p:nvPr/>
        </p:nvSpPr>
        <p:spPr>
          <a:xfrm>
            <a:off x="3964274" y="-177139"/>
            <a:ext cx="10359451" cy="13055886"/>
          </a:xfrm>
          <a:prstGeom prst="rect">
            <a:avLst/>
          </a:prstGeom>
        </p:spPr>
        <p:txBody>
          <a:bodyPr lIns="0" tIns="0" rIns="0" bIns="0" rtlCol="0" anchor="t">
            <a:spAutoFit/>
          </a:bodyPr>
          <a:lstStyle/>
          <a:p>
            <a:pPr algn="just">
              <a:lnSpc>
                <a:spcPts val="2932"/>
              </a:lnSpc>
            </a:pPr>
            <a:endParaRPr/>
          </a:p>
          <a:p>
            <a:pPr algn="ctr">
              <a:lnSpc>
                <a:spcPts val="2932"/>
              </a:lnSpc>
            </a:pPr>
            <a:endParaRPr/>
          </a:p>
          <a:p>
            <a:pPr algn="ctr">
              <a:lnSpc>
                <a:spcPts val="2932"/>
              </a:lnSpc>
            </a:pPr>
            <a:endParaRPr/>
          </a:p>
          <a:p>
            <a:pPr algn="ctr">
              <a:lnSpc>
                <a:spcPts val="2932"/>
              </a:lnSpc>
            </a:pPr>
            <a:endParaRPr/>
          </a:p>
          <a:p>
            <a:pPr algn="ctr">
              <a:lnSpc>
                <a:spcPts val="2932"/>
              </a:lnSpc>
            </a:pPr>
            <a:endParaRPr/>
          </a:p>
          <a:p>
            <a:pPr algn="ctr">
              <a:lnSpc>
                <a:spcPts val="2932"/>
              </a:lnSpc>
            </a:pPr>
            <a:endParaRPr/>
          </a:p>
          <a:p>
            <a:pPr algn="ctr">
              <a:lnSpc>
                <a:spcPts val="2932"/>
              </a:lnSpc>
            </a:pPr>
            <a:endParaRPr/>
          </a:p>
          <a:p>
            <a:pPr algn="ctr">
              <a:lnSpc>
                <a:spcPts val="2932"/>
              </a:lnSpc>
            </a:pPr>
            <a:endParaRPr/>
          </a:p>
          <a:p>
            <a:pPr algn="ctr">
              <a:lnSpc>
                <a:spcPts val="4200"/>
              </a:lnSpc>
            </a:pPr>
            <a:endParaRPr/>
          </a:p>
          <a:p>
            <a:pPr algn="ctr">
              <a:lnSpc>
                <a:spcPts val="4200"/>
              </a:lnSpc>
            </a:pPr>
            <a:endParaRPr/>
          </a:p>
          <a:p>
            <a:pPr algn="ctr">
              <a:lnSpc>
                <a:spcPts val="4200"/>
              </a:lnSpc>
            </a:pPr>
            <a:r>
              <a:rPr lang="en-US" sz="3000" u="sng">
                <a:solidFill>
                  <a:srgbClr val="000000"/>
                </a:solidFill>
                <a:latin typeface="Montserrat Bold"/>
              </a:rPr>
              <a:t>Advocacy is...</a:t>
            </a:r>
          </a:p>
          <a:p>
            <a:pPr algn="ctr">
              <a:lnSpc>
                <a:spcPts val="4200"/>
              </a:lnSpc>
            </a:pPr>
            <a:endParaRPr lang="en-US" sz="3000" u="sng">
              <a:solidFill>
                <a:srgbClr val="000000"/>
              </a:solidFill>
              <a:latin typeface="Montserrat Bold"/>
            </a:endParaRPr>
          </a:p>
          <a:p>
            <a:pPr algn="ctr">
              <a:lnSpc>
                <a:spcPts val="4200"/>
              </a:lnSpc>
            </a:pPr>
            <a:r>
              <a:rPr lang="en-US" sz="3000">
                <a:solidFill>
                  <a:srgbClr val="000000"/>
                </a:solidFill>
                <a:latin typeface="Montserrat Bold"/>
              </a:rPr>
              <a:t> standing up  for what is important to you. </a:t>
            </a:r>
          </a:p>
          <a:p>
            <a:pPr algn="ctr">
              <a:lnSpc>
                <a:spcPts val="4200"/>
              </a:lnSpc>
            </a:pPr>
            <a:endParaRPr lang="en-US" sz="3000">
              <a:solidFill>
                <a:srgbClr val="000000"/>
              </a:solidFill>
              <a:latin typeface="Montserrat Bold"/>
            </a:endParaRPr>
          </a:p>
          <a:p>
            <a:pPr algn="ctr">
              <a:lnSpc>
                <a:spcPts val="4200"/>
              </a:lnSpc>
            </a:pPr>
            <a:r>
              <a:rPr lang="en-US" sz="3000">
                <a:solidFill>
                  <a:srgbClr val="000000"/>
                </a:solidFill>
                <a:latin typeface="Montserrat Bold"/>
              </a:rPr>
              <a:t>using your words or actions to help change things</a:t>
            </a:r>
          </a:p>
          <a:p>
            <a:pPr algn="ctr">
              <a:lnSpc>
                <a:spcPts val="4200"/>
              </a:lnSpc>
            </a:pPr>
            <a:endParaRPr lang="en-US" sz="3000">
              <a:solidFill>
                <a:srgbClr val="000000"/>
              </a:solidFill>
              <a:latin typeface="Montserrat Bold"/>
            </a:endParaRPr>
          </a:p>
          <a:p>
            <a:pPr algn="ctr">
              <a:lnSpc>
                <a:spcPts val="4200"/>
              </a:lnSpc>
            </a:pPr>
            <a:r>
              <a:rPr lang="en-US" sz="3000" u="sng">
                <a:solidFill>
                  <a:srgbClr val="000000"/>
                </a:solidFill>
                <a:latin typeface="Montserrat Bold"/>
              </a:rPr>
              <a:t>You can advocate...</a:t>
            </a:r>
          </a:p>
          <a:p>
            <a:pPr algn="ctr">
              <a:lnSpc>
                <a:spcPts val="4200"/>
              </a:lnSpc>
            </a:pPr>
            <a:endParaRPr lang="en-US" sz="3000" u="sng">
              <a:solidFill>
                <a:srgbClr val="000000"/>
              </a:solidFill>
              <a:latin typeface="Montserrat Bold"/>
            </a:endParaRPr>
          </a:p>
          <a:p>
            <a:pPr algn="ctr">
              <a:lnSpc>
                <a:spcPts val="4200"/>
              </a:lnSpc>
            </a:pPr>
            <a:r>
              <a:rPr lang="en-US" sz="3000">
                <a:solidFill>
                  <a:srgbClr val="000000"/>
                </a:solidFill>
                <a:latin typeface="Montserrat Bold"/>
              </a:rPr>
              <a:t> for yourself or for a group. </a:t>
            </a:r>
          </a:p>
          <a:p>
            <a:pPr algn="ctr">
              <a:lnSpc>
                <a:spcPts val="4200"/>
              </a:lnSpc>
            </a:pPr>
            <a:endParaRPr lang="en-US" sz="3000">
              <a:solidFill>
                <a:srgbClr val="000000"/>
              </a:solidFill>
              <a:latin typeface="Montserrat Bold"/>
            </a:endParaRPr>
          </a:p>
          <a:p>
            <a:pPr algn="ctr">
              <a:lnSpc>
                <a:spcPts val="4200"/>
              </a:lnSpc>
            </a:pPr>
            <a:r>
              <a:rPr lang="en-US" sz="3000">
                <a:solidFill>
                  <a:srgbClr val="000000"/>
                </a:solidFill>
                <a:latin typeface="Montserrat Bold"/>
              </a:rPr>
              <a:t>by yourself or with a group.</a:t>
            </a:r>
          </a:p>
          <a:p>
            <a:pPr algn="just">
              <a:lnSpc>
                <a:spcPts val="4200"/>
              </a:lnSpc>
            </a:pPr>
            <a:endParaRPr lang="en-US" sz="3000">
              <a:solidFill>
                <a:srgbClr val="000000"/>
              </a:solidFill>
              <a:latin typeface="Montserrat Bold"/>
            </a:endParaRPr>
          </a:p>
          <a:p>
            <a:pPr algn="just">
              <a:lnSpc>
                <a:spcPts val="2932"/>
              </a:lnSpc>
            </a:pPr>
            <a:endParaRPr lang="en-US" sz="3000">
              <a:solidFill>
                <a:srgbClr val="000000"/>
              </a:solidFill>
              <a:latin typeface="Montserrat Bold"/>
            </a:endParaRPr>
          </a:p>
          <a:p>
            <a:pPr algn="ctr">
              <a:lnSpc>
                <a:spcPts val="2932"/>
              </a:lnSpc>
            </a:pPr>
            <a:r>
              <a:rPr lang="en-US" sz="2094">
                <a:solidFill>
                  <a:srgbClr val="000000"/>
                </a:solidFill>
                <a:latin typeface="Montserrat Bold"/>
              </a:rPr>
              <a:t> </a:t>
            </a:r>
          </a:p>
          <a:p>
            <a:pPr algn="just">
              <a:lnSpc>
                <a:spcPts val="1999"/>
              </a:lnSpc>
            </a:pPr>
            <a:endParaRPr lang="en-US" sz="2094">
              <a:solidFill>
                <a:srgbClr val="000000"/>
              </a:solidFill>
              <a:latin typeface="Montserrat Bold"/>
            </a:endParaRPr>
          </a:p>
          <a:p>
            <a:pPr algn="just">
              <a:lnSpc>
                <a:spcPts val="1999"/>
              </a:lnSpc>
            </a:pPr>
            <a:endParaRPr lang="en-US" sz="2094">
              <a:solidFill>
                <a:srgbClr val="000000"/>
              </a:solidFill>
              <a:latin typeface="Montserrat Bold"/>
            </a:endParaRPr>
          </a:p>
          <a:p>
            <a:pPr>
              <a:lnSpc>
                <a:spcPts val="3686"/>
              </a:lnSpc>
            </a:pPr>
            <a:r>
              <a:rPr lang="en-US" sz="2633">
                <a:solidFill>
                  <a:srgbClr val="000000"/>
                </a:solidFill>
                <a:latin typeface="Montserrat Bold"/>
              </a:rPr>
              <a:t>      </a:t>
            </a:r>
          </a:p>
          <a:p>
            <a:pPr>
              <a:lnSpc>
                <a:spcPts val="3686"/>
              </a:lnSpc>
            </a:pPr>
            <a:endParaRPr lang="en-US" sz="2633">
              <a:solidFill>
                <a:srgbClr val="000000"/>
              </a:solidFill>
              <a:latin typeface="Montserrat Bold"/>
            </a:endParaRPr>
          </a:p>
          <a:p>
            <a:pPr algn="just">
              <a:lnSpc>
                <a:spcPts val="3686"/>
              </a:lnSpc>
            </a:pPr>
            <a:r>
              <a:rPr lang="en-US" sz="2633">
                <a:solidFill>
                  <a:srgbClr val="000000"/>
                </a:solidFill>
                <a:latin typeface="Montserrat Bold"/>
              </a:rPr>
              <a:t>       </a:t>
            </a:r>
          </a:p>
        </p:txBody>
      </p:sp>
      <p:grpSp>
        <p:nvGrpSpPr>
          <p:cNvPr id="5" name="Group 5"/>
          <p:cNvGrpSpPr/>
          <p:nvPr/>
        </p:nvGrpSpPr>
        <p:grpSpPr>
          <a:xfrm>
            <a:off x="-325571" y="10013195"/>
            <a:ext cx="18613571" cy="481624"/>
            <a:chOff x="0" y="0"/>
            <a:chExt cx="24818095" cy="642165"/>
          </a:xfrm>
        </p:grpSpPr>
        <p:sp>
          <p:nvSpPr>
            <p:cNvPr id="6" name="AutoShape 6"/>
            <p:cNvSpPr/>
            <p:nvPr/>
          </p:nvSpPr>
          <p:spPr>
            <a:xfrm>
              <a:off x="0" y="0"/>
              <a:ext cx="24818095" cy="642165"/>
            </a:xfrm>
            <a:prstGeom prst="rect">
              <a:avLst/>
            </a:prstGeom>
            <a:solidFill>
              <a:srgbClr val="132F4F"/>
            </a:solid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TextBox 2"/>
          <p:cNvSpPr txBox="1"/>
          <p:nvPr/>
        </p:nvSpPr>
        <p:spPr>
          <a:xfrm>
            <a:off x="5577029" y="844144"/>
            <a:ext cx="7133942" cy="501650"/>
          </a:xfrm>
          <a:prstGeom prst="rect">
            <a:avLst/>
          </a:prstGeom>
        </p:spPr>
        <p:txBody>
          <a:bodyPr lIns="0" tIns="0" rIns="0" bIns="0" rtlCol="0" anchor="t">
            <a:spAutoFit/>
          </a:bodyPr>
          <a:lstStyle/>
          <a:p>
            <a:pPr algn="ctr">
              <a:lnSpc>
                <a:spcPts val="3849"/>
              </a:lnSpc>
            </a:pPr>
            <a:r>
              <a:rPr lang="en-US" sz="3499" spc="150">
                <a:solidFill>
                  <a:srgbClr val="000000"/>
                </a:solidFill>
                <a:latin typeface="Lato"/>
              </a:rPr>
              <a:t>FACE-TO-FACE MEETING TIPS</a:t>
            </a:r>
          </a:p>
        </p:txBody>
      </p:sp>
      <p:grpSp>
        <p:nvGrpSpPr>
          <p:cNvPr id="3" name="Group 3"/>
          <p:cNvGrpSpPr/>
          <p:nvPr/>
        </p:nvGrpSpPr>
        <p:grpSpPr>
          <a:xfrm>
            <a:off x="3679147" y="1795534"/>
            <a:ext cx="9786157" cy="7354300"/>
            <a:chOff x="0" y="0"/>
            <a:chExt cx="7980546" cy="5997383"/>
          </a:xfrm>
        </p:grpSpPr>
        <p:sp>
          <p:nvSpPr>
            <p:cNvPr id="4" name="Freeform 4"/>
            <p:cNvSpPr/>
            <p:nvPr/>
          </p:nvSpPr>
          <p:spPr>
            <a:xfrm>
              <a:off x="0" y="0"/>
              <a:ext cx="7980546" cy="5997383"/>
            </a:xfrm>
            <a:custGeom>
              <a:avLst/>
              <a:gdLst/>
              <a:ahLst/>
              <a:cxnLst/>
              <a:rect l="l" t="t" r="r" b="b"/>
              <a:pathLst>
                <a:path w="7980546" h="5997383">
                  <a:moveTo>
                    <a:pt x="7675746" y="0"/>
                  </a:moveTo>
                  <a:lnTo>
                    <a:pt x="304800" y="0"/>
                  </a:lnTo>
                  <a:cubicBezTo>
                    <a:pt x="135890" y="0"/>
                    <a:pt x="0" y="135890"/>
                    <a:pt x="0" y="304800"/>
                  </a:cubicBezTo>
                  <a:lnTo>
                    <a:pt x="0" y="5692583"/>
                  </a:lnTo>
                  <a:cubicBezTo>
                    <a:pt x="0" y="5861493"/>
                    <a:pt x="135890" y="5997383"/>
                    <a:pt x="304800" y="5997383"/>
                  </a:cubicBezTo>
                  <a:lnTo>
                    <a:pt x="7675746" y="5997383"/>
                  </a:lnTo>
                  <a:cubicBezTo>
                    <a:pt x="7844656" y="5997383"/>
                    <a:pt x="7980546" y="5861493"/>
                    <a:pt x="7980546" y="5692583"/>
                  </a:cubicBezTo>
                  <a:lnTo>
                    <a:pt x="7980546" y="304800"/>
                  </a:lnTo>
                  <a:cubicBezTo>
                    <a:pt x="7980546" y="135890"/>
                    <a:pt x="7844656" y="0"/>
                    <a:pt x="7675746" y="0"/>
                  </a:cubicBezTo>
                  <a:close/>
                </a:path>
              </a:pathLst>
            </a:custGeom>
            <a:solidFill>
              <a:srgbClr val="FFF6EA"/>
            </a:solidFill>
          </p:spPr>
        </p:sp>
      </p:grpSp>
      <p:sp>
        <p:nvSpPr>
          <p:cNvPr id="5" name="TextBox 5"/>
          <p:cNvSpPr txBox="1"/>
          <p:nvPr/>
        </p:nvSpPr>
        <p:spPr>
          <a:xfrm>
            <a:off x="3836528" y="3468521"/>
            <a:ext cx="13243682" cy="3894027"/>
          </a:xfrm>
          <a:prstGeom prst="rect">
            <a:avLst/>
          </a:prstGeom>
        </p:spPr>
        <p:txBody>
          <a:bodyPr lIns="0" tIns="0" rIns="0" bIns="0" rtlCol="0" anchor="t">
            <a:spAutoFit/>
          </a:bodyPr>
          <a:lstStyle/>
          <a:p>
            <a:pPr marL="1199792" lvl="1" indent="-599896">
              <a:lnSpc>
                <a:spcPts val="7780"/>
              </a:lnSpc>
              <a:buFont typeface="Arial"/>
              <a:buChar char="•"/>
            </a:pPr>
            <a:r>
              <a:rPr lang="en-US" sz="5557" spc="238">
                <a:solidFill>
                  <a:srgbClr val="000000"/>
                </a:solidFill>
                <a:latin typeface="Lato Bold"/>
              </a:rPr>
              <a:t>Thank them for the chance to talk</a:t>
            </a:r>
          </a:p>
          <a:p>
            <a:pPr marL="1199792" lvl="1" indent="-599896">
              <a:lnSpc>
                <a:spcPts val="7780"/>
              </a:lnSpc>
              <a:buFont typeface="Arial"/>
              <a:buChar char="•"/>
            </a:pPr>
            <a:r>
              <a:rPr lang="en-US" sz="5557" spc="238">
                <a:solidFill>
                  <a:srgbClr val="000000"/>
                </a:solidFill>
                <a:latin typeface="Lato Bold"/>
              </a:rPr>
              <a:t>Tell them your name</a:t>
            </a:r>
          </a:p>
          <a:p>
            <a:pPr marL="1199792" lvl="1" indent="-599896">
              <a:lnSpc>
                <a:spcPts val="7780"/>
              </a:lnSpc>
              <a:buFont typeface="Arial"/>
              <a:buChar char="•"/>
            </a:pPr>
            <a:r>
              <a:rPr lang="en-US" sz="5557" spc="238">
                <a:solidFill>
                  <a:srgbClr val="000000"/>
                </a:solidFill>
                <a:latin typeface="Lato Bold"/>
              </a:rPr>
              <a:t>Tell them you are their constituent</a:t>
            </a:r>
          </a:p>
          <a:p>
            <a:pPr marL="1199792" lvl="1" indent="-599896">
              <a:lnSpc>
                <a:spcPts val="7780"/>
              </a:lnSpc>
              <a:buFont typeface="Arial"/>
              <a:buChar char="•"/>
            </a:pPr>
            <a:r>
              <a:rPr lang="en-US" sz="5557" spc="238">
                <a:solidFill>
                  <a:srgbClr val="000000"/>
                </a:solidFill>
                <a:latin typeface="Lato Bold"/>
              </a:rPr>
              <a:t>Tell them where you live</a:t>
            </a:r>
          </a:p>
        </p:txBody>
      </p:sp>
      <p:sp>
        <p:nvSpPr>
          <p:cNvPr id="6" name="Freeform 6"/>
          <p:cNvSpPr/>
          <p:nvPr/>
        </p:nvSpPr>
        <p:spPr>
          <a:xfrm>
            <a:off x="475028" y="3566330"/>
            <a:ext cx="3067965" cy="4998720"/>
          </a:xfrm>
          <a:custGeom>
            <a:avLst/>
            <a:gdLst/>
            <a:ahLst/>
            <a:cxnLst/>
            <a:rect l="l" t="t" r="r" b="b"/>
            <a:pathLst>
              <a:path w="3067965" h="4998720">
                <a:moveTo>
                  <a:pt x="0" y="0"/>
                </a:moveTo>
                <a:lnTo>
                  <a:pt x="3067964" y="0"/>
                </a:lnTo>
                <a:lnTo>
                  <a:pt x="3067964" y="4998721"/>
                </a:lnTo>
                <a:lnTo>
                  <a:pt x="0" y="49987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028700" y="1345794"/>
            <a:ext cx="7195741" cy="1501911"/>
            <a:chOff x="0" y="0"/>
            <a:chExt cx="9594322" cy="2002549"/>
          </a:xfrm>
        </p:grpSpPr>
        <p:sp>
          <p:nvSpPr>
            <p:cNvPr id="8" name="Freeform 8"/>
            <p:cNvSpPr/>
            <p:nvPr/>
          </p:nvSpPr>
          <p:spPr>
            <a:xfrm>
              <a:off x="0" y="0"/>
              <a:ext cx="2002549" cy="2002549"/>
            </a:xfrm>
            <a:custGeom>
              <a:avLst/>
              <a:gdLst/>
              <a:ahLst/>
              <a:cxnLst/>
              <a:rect l="l" t="t" r="r" b="b"/>
              <a:pathLst>
                <a:path w="2002549" h="2002549">
                  <a:moveTo>
                    <a:pt x="0" y="0"/>
                  </a:moveTo>
                  <a:lnTo>
                    <a:pt x="2002549" y="0"/>
                  </a:lnTo>
                  <a:lnTo>
                    <a:pt x="2002549" y="2002549"/>
                  </a:lnTo>
                  <a:lnTo>
                    <a:pt x="0" y="2002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341515" y="682552"/>
              <a:ext cx="8252807" cy="724747"/>
            </a:xfrm>
            <a:prstGeom prst="rect">
              <a:avLst/>
            </a:prstGeom>
          </p:spPr>
          <p:txBody>
            <a:bodyPr lIns="0" tIns="0" rIns="0" bIns="0" rtlCol="0" anchor="t">
              <a:spAutoFit/>
            </a:bodyPr>
            <a:lstStyle/>
            <a:p>
              <a:pPr algn="ctr">
                <a:lnSpc>
                  <a:spcPts val="4180"/>
                </a:lnSpc>
                <a:spcBef>
                  <a:spcPct val="0"/>
                </a:spcBef>
              </a:pPr>
              <a:r>
                <a:rPr lang="en-US" sz="3800" spc="163">
                  <a:solidFill>
                    <a:srgbClr val="000000"/>
                  </a:solidFill>
                  <a:latin typeface="Lato Bold"/>
                </a:rPr>
                <a:t>Introduce yourself</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TextBox 2"/>
          <p:cNvSpPr txBox="1"/>
          <p:nvPr/>
        </p:nvSpPr>
        <p:spPr>
          <a:xfrm>
            <a:off x="5577029" y="844144"/>
            <a:ext cx="7133942" cy="501650"/>
          </a:xfrm>
          <a:prstGeom prst="rect">
            <a:avLst/>
          </a:prstGeom>
        </p:spPr>
        <p:txBody>
          <a:bodyPr lIns="0" tIns="0" rIns="0" bIns="0" rtlCol="0" anchor="t">
            <a:spAutoFit/>
          </a:bodyPr>
          <a:lstStyle/>
          <a:p>
            <a:pPr algn="ctr">
              <a:lnSpc>
                <a:spcPts val="3849"/>
              </a:lnSpc>
            </a:pPr>
            <a:r>
              <a:rPr lang="en-US" sz="3499" spc="150">
                <a:solidFill>
                  <a:srgbClr val="000000"/>
                </a:solidFill>
                <a:latin typeface="Lato"/>
              </a:rPr>
              <a:t>FACE-TO-FACE MEETING TIPS</a:t>
            </a:r>
          </a:p>
        </p:txBody>
      </p:sp>
      <p:grpSp>
        <p:nvGrpSpPr>
          <p:cNvPr id="3" name="Group 3"/>
          <p:cNvGrpSpPr/>
          <p:nvPr/>
        </p:nvGrpSpPr>
        <p:grpSpPr>
          <a:xfrm>
            <a:off x="3596851" y="1795534"/>
            <a:ext cx="9786157" cy="7354300"/>
            <a:chOff x="0" y="0"/>
            <a:chExt cx="7980546" cy="5997383"/>
          </a:xfrm>
        </p:grpSpPr>
        <p:sp>
          <p:nvSpPr>
            <p:cNvPr id="4" name="Freeform 4"/>
            <p:cNvSpPr/>
            <p:nvPr/>
          </p:nvSpPr>
          <p:spPr>
            <a:xfrm>
              <a:off x="0" y="0"/>
              <a:ext cx="7980546" cy="5997383"/>
            </a:xfrm>
            <a:custGeom>
              <a:avLst/>
              <a:gdLst/>
              <a:ahLst/>
              <a:cxnLst/>
              <a:rect l="l" t="t" r="r" b="b"/>
              <a:pathLst>
                <a:path w="7980546" h="5997383">
                  <a:moveTo>
                    <a:pt x="7675746" y="0"/>
                  </a:moveTo>
                  <a:lnTo>
                    <a:pt x="304800" y="0"/>
                  </a:lnTo>
                  <a:cubicBezTo>
                    <a:pt x="135890" y="0"/>
                    <a:pt x="0" y="135890"/>
                    <a:pt x="0" y="304800"/>
                  </a:cubicBezTo>
                  <a:lnTo>
                    <a:pt x="0" y="5692583"/>
                  </a:lnTo>
                  <a:cubicBezTo>
                    <a:pt x="0" y="5861493"/>
                    <a:pt x="135890" y="5997383"/>
                    <a:pt x="304800" y="5997383"/>
                  </a:cubicBezTo>
                  <a:lnTo>
                    <a:pt x="7675746" y="5997383"/>
                  </a:lnTo>
                  <a:cubicBezTo>
                    <a:pt x="7844656" y="5997383"/>
                    <a:pt x="7980546" y="5861493"/>
                    <a:pt x="7980546" y="5692583"/>
                  </a:cubicBezTo>
                  <a:lnTo>
                    <a:pt x="7980546" y="304800"/>
                  </a:lnTo>
                  <a:cubicBezTo>
                    <a:pt x="7980546" y="135890"/>
                    <a:pt x="7844656" y="0"/>
                    <a:pt x="7675746" y="0"/>
                  </a:cubicBezTo>
                  <a:close/>
                </a:path>
              </a:pathLst>
            </a:custGeom>
            <a:solidFill>
              <a:srgbClr val="FFF6EA"/>
            </a:solidFill>
          </p:spPr>
        </p:sp>
      </p:grpSp>
      <p:sp>
        <p:nvSpPr>
          <p:cNvPr id="5" name="TextBox 5"/>
          <p:cNvSpPr txBox="1"/>
          <p:nvPr/>
        </p:nvSpPr>
        <p:spPr>
          <a:xfrm>
            <a:off x="3876871" y="2737524"/>
            <a:ext cx="13243682" cy="6840673"/>
          </a:xfrm>
          <a:prstGeom prst="rect">
            <a:avLst/>
          </a:prstGeom>
        </p:spPr>
        <p:txBody>
          <a:bodyPr lIns="0" tIns="0" rIns="0" bIns="0" rtlCol="0" anchor="t">
            <a:spAutoFit/>
          </a:bodyPr>
          <a:lstStyle/>
          <a:p>
            <a:pPr marL="1199791" lvl="1" indent="-599896">
              <a:lnSpc>
                <a:spcPts val="7780"/>
              </a:lnSpc>
              <a:buFont typeface="Arial"/>
              <a:buChar char="•"/>
            </a:pPr>
            <a:r>
              <a:rPr lang="en-US" sz="5557" spc="238">
                <a:solidFill>
                  <a:srgbClr val="000000"/>
                </a:solidFill>
                <a:latin typeface="Lato Bold"/>
              </a:rPr>
              <a:t>Tell them what you want to talk about: </a:t>
            </a:r>
          </a:p>
          <a:p>
            <a:pPr algn="just">
              <a:lnSpc>
                <a:spcPts val="7780"/>
              </a:lnSpc>
            </a:pPr>
            <a:r>
              <a:rPr lang="en-US" sz="5557" spc="238">
                <a:solidFill>
                  <a:srgbClr val="000000"/>
                </a:solidFill>
                <a:latin typeface="Lato Bold"/>
              </a:rPr>
              <a:t>             </a:t>
            </a:r>
            <a:r>
              <a:rPr lang="en-US" sz="5557" spc="238">
                <a:solidFill>
                  <a:srgbClr val="000000"/>
                </a:solidFill>
                <a:latin typeface="Lato"/>
              </a:rPr>
              <a:t>           Give Examples: </a:t>
            </a:r>
          </a:p>
          <a:p>
            <a:pPr algn="ctr">
              <a:lnSpc>
                <a:spcPts val="7780"/>
              </a:lnSpc>
            </a:pPr>
            <a:r>
              <a:rPr lang="en-US" sz="5557" spc="238">
                <a:solidFill>
                  <a:srgbClr val="000000"/>
                </a:solidFill>
                <a:latin typeface="Lato"/>
              </a:rPr>
              <a:t>Medicaid </a:t>
            </a:r>
          </a:p>
          <a:p>
            <a:pPr algn="ctr">
              <a:lnSpc>
                <a:spcPts val="7780"/>
              </a:lnSpc>
            </a:pPr>
            <a:r>
              <a:rPr lang="en-US" sz="5557" spc="238">
                <a:solidFill>
                  <a:srgbClr val="000000"/>
                </a:solidFill>
                <a:latin typeface="Lato"/>
              </a:rPr>
              <a:t>Housing </a:t>
            </a:r>
          </a:p>
          <a:p>
            <a:pPr algn="ctr">
              <a:lnSpc>
                <a:spcPts val="7780"/>
              </a:lnSpc>
            </a:pPr>
            <a:r>
              <a:rPr lang="en-US" sz="5557" spc="238">
                <a:solidFill>
                  <a:srgbClr val="000000"/>
                </a:solidFill>
                <a:latin typeface="Lato"/>
              </a:rPr>
              <a:t>Transportation</a:t>
            </a:r>
          </a:p>
          <a:p>
            <a:pPr algn="ctr">
              <a:lnSpc>
                <a:spcPts val="7780"/>
              </a:lnSpc>
            </a:pPr>
            <a:r>
              <a:rPr lang="en-US" sz="5557" spc="238">
                <a:solidFill>
                  <a:srgbClr val="000000"/>
                </a:solidFill>
                <a:latin typeface="Lato"/>
              </a:rPr>
              <a:t> Employment</a:t>
            </a:r>
          </a:p>
        </p:txBody>
      </p:sp>
      <p:sp>
        <p:nvSpPr>
          <p:cNvPr id="6" name="Freeform 6"/>
          <p:cNvSpPr/>
          <p:nvPr/>
        </p:nvSpPr>
        <p:spPr>
          <a:xfrm>
            <a:off x="1028700" y="3693843"/>
            <a:ext cx="2797228" cy="3557683"/>
          </a:xfrm>
          <a:custGeom>
            <a:avLst/>
            <a:gdLst/>
            <a:ahLst/>
            <a:cxnLst/>
            <a:rect l="l" t="t" r="r" b="b"/>
            <a:pathLst>
              <a:path w="2797228" h="3557683">
                <a:moveTo>
                  <a:pt x="0" y="0"/>
                </a:moveTo>
                <a:lnTo>
                  <a:pt x="2797228" y="0"/>
                </a:lnTo>
                <a:lnTo>
                  <a:pt x="2797228" y="3557683"/>
                </a:lnTo>
                <a:lnTo>
                  <a:pt x="0" y="3557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028700" y="1436926"/>
            <a:ext cx="6614269" cy="1414898"/>
            <a:chOff x="0" y="0"/>
            <a:chExt cx="8819026" cy="1886531"/>
          </a:xfrm>
        </p:grpSpPr>
        <p:sp>
          <p:nvSpPr>
            <p:cNvPr id="8" name="TextBox 8"/>
            <p:cNvSpPr txBox="1"/>
            <p:nvPr/>
          </p:nvSpPr>
          <p:spPr>
            <a:xfrm>
              <a:off x="1413487" y="627341"/>
              <a:ext cx="7405539" cy="751770"/>
            </a:xfrm>
            <a:prstGeom prst="rect">
              <a:avLst/>
            </a:prstGeom>
          </p:spPr>
          <p:txBody>
            <a:bodyPr lIns="0" tIns="0" rIns="0" bIns="0" rtlCol="0" anchor="t">
              <a:spAutoFit/>
            </a:bodyPr>
            <a:lstStyle/>
            <a:p>
              <a:pPr algn="ctr">
                <a:lnSpc>
                  <a:spcPts val="4285"/>
                </a:lnSpc>
                <a:spcBef>
                  <a:spcPct val="0"/>
                </a:spcBef>
              </a:pPr>
              <a:r>
                <a:rPr lang="en-US" sz="3895" spc="167">
                  <a:solidFill>
                    <a:srgbClr val="000000"/>
                  </a:solidFill>
                  <a:latin typeface="Lato Bold"/>
                </a:rPr>
                <a:t>Share Your Issue</a:t>
              </a:r>
            </a:p>
          </p:txBody>
        </p:sp>
        <p:sp>
          <p:nvSpPr>
            <p:cNvPr id="9" name="Freeform 9"/>
            <p:cNvSpPr/>
            <p:nvPr/>
          </p:nvSpPr>
          <p:spPr>
            <a:xfrm>
              <a:off x="0" y="0"/>
              <a:ext cx="1886531" cy="1886531"/>
            </a:xfrm>
            <a:custGeom>
              <a:avLst/>
              <a:gdLst/>
              <a:ahLst/>
              <a:cxnLst/>
              <a:rect l="l" t="t" r="r" b="b"/>
              <a:pathLst>
                <a:path w="1886531" h="1886531">
                  <a:moveTo>
                    <a:pt x="0" y="0"/>
                  </a:moveTo>
                  <a:lnTo>
                    <a:pt x="1886531" y="0"/>
                  </a:lnTo>
                  <a:lnTo>
                    <a:pt x="1886531" y="1886531"/>
                  </a:lnTo>
                  <a:lnTo>
                    <a:pt x="0" y="1886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TextBox 2"/>
          <p:cNvSpPr txBox="1"/>
          <p:nvPr/>
        </p:nvSpPr>
        <p:spPr>
          <a:xfrm>
            <a:off x="5577029" y="844144"/>
            <a:ext cx="7133942" cy="501650"/>
          </a:xfrm>
          <a:prstGeom prst="rect">
            <a:avLst/>
          </a:prstGeom>
        </p:spPr>
        <p:txBody>
          <a:bodyPr lIns="0" tIns="0" rIns="0" bIns="0" rtlCol="0" anchor="t">
            <a:spAutoFit/>
          </a:bodyPr>
          <a:lstStyle/>
          <a:p>
            <a:pPr algn="ctr">
              <a:lnSpc>
                <a:spcPts val="3849"/>
              </a:lnSpc>
            </a:pPr>
            <a:r>
              <a:rPr lang="en-US" sz="3499" spc="150">
                <a:solidFill>
                  <a:srgbClr val="000000"/>
                </a:solidFill>
                <a:latin typeface="Lato"/>
              </a:rPr>
              <a:t>FACE-TO-FACE MEETING TIPS</a:t>
            </a:r>
          </a:p>
        </p:txBody>
      </p:sp>
      <p:grpSp>
        <p:nvGrpSpPr>
          <p:cNvPr id="3" name="Group 3"/>
          <p:cNvGrpSpPr/>
          <p:nvPr/>
        </p:nvGrpSpPr>
        <p:grpSpPr>
          <a:xfrm>
            <a:off x="3596851" y="1795534"/>
            <a:ext cx="9786157" cy="7354300"/>
            <a:chOff x="0" y="0"/>
            <a:chExt cx="7980546" cy="5997383"/>
          </a:xfrm>
        </p:grpSpPr>
        <p:sp>
          <p:nvSpPr>
            <p:cNvPr id="4" name="Freeform 4"/>
            <p:cNvSpPr/>
            <p:nvPr/>
          </p:nvSpPr>
          <p:spPr>
            <a:xfrm>
              <a:off x="0" y="0"/>
              <a:ext cx="7980546" cy="5997383"/>
            </a:xfrm>
            <a:custGeom>
              <a:avLst/>
              <a:gdLst/>
              <a:ahLst/>
              <a:cxnLst/>
              <a:rect l="l" t="t" r="r" b="b"/>
              <a:pathLst>
                <a:path w="7980546" h="5997383">
                  <a:moveTo>
                    <a:pt x="7675746" y="0"/>
                  </a:moveTo>
                  <a:lnTo>
                    <a:pt x="304800" y="0"/>
                  </a:lnTo>
                  <a:cubicBezTo>
                    <a:pt x="135890" y="0"/>
                    <a:pt x="0" y="135890"/>
                    <a:pt x="0" y="304800"/>
                  </a:cubicBezTo>
                  <a:lnTo>
                    <a:pt x="0" y="5692583"/>
                  </a:lnTo>
                  <a:cubicBezTo>
                    <a:pt x="0" y="5861493"/>
                    <a:pt x="135890" y="5997383"/>
                    <a:pt x="304800" y="5997383"/>
                  </a:cubicBezTo>
                  <a:lnTo>
                    <a:pt x="7675746" y="5997383"/>
                  </a:lnTo>
                  <a:cubicBezTo>
                    <a:pt x="7844656" y="5997383"/>
                    <a:pt x="7980546" y="5861493"/>
                    <a:pt x="7980546" y="5692583"/>
                  </a:cubicBezTo>
                  <a:lnTo>
                    <a:pt x="7980546" y="304800"/>
                  </a:lnTo>
                  <a:cubicBezTo>
                    <a:pt x="7980546" y="135890"/>
                    <a:pt x="7844656" y="0"/>
                    <a:pt x="7675746" y="0"/>
                  </a:cubicBezTo>
                  <a:close/>
                </a:path>
              </a:pathLst>
            </a:custGeom>
            <a:solidFill>
              <a:srgbClr val="FFF6EA"/>
            </a:solidFill>
          </p:spPr>
        </p:sp>
      </p:grpSp>
      <p:sp>
        <p:nvSpPr>
          <p:cNvPr id="5" name="TextBox 5"/>
          <p:cNvSpPr txBox="1"/>
          <p:nvPr/>
        </p:nvSpPr>
        <p:spPr>
          <a:xfrm>
            <a:off x="3665099" y="3158002"/>
            <a:ext cx="13243682" cy="6840673"/>
          </a:xfrm>
          <a:prstGeom prst="rect">
            <a:avLst/>
          </a:prstGeom>
        </p:spPr>
        <p:txBody>
          <a:bodyPr lIns="0" tIns="0" rIns="0" bIns="0" rtlCol="0" anchor="t">
            <a:spAutoFit/>
          </a:bodyPr>
          <a:lstStyle/>
          <a:p>
            <a:pPr marL="1199791" lvl="1" indent="-599896">
              <a:lnSpc>
                <a:spcPts val="7780"/>
              </a:lnSpc>
              <a:buFont typeface="Arial"/>
              <a:buChar char="•"/>
            </a:pPr>
            <a:r>
              <a:rPr lang="en-US" sz="5557" spc="238">
                <a:solidFill>
                  <a:srgbClr val="000000"/>
                </a:solidFill>
                <a:latin typeface="Lato Bold"/>
              </a:rPr>
              <a:t>Describe how the issue impacts you or people you care for.</a:t>
            </a:r>
          </a:p>
          <a:p>
            <a:pPr>
              <a:lnSpc>
                <a:spcPts val="7780"/>
              </a:lnSpc>
            </a:pPr>
            <a:endParaRPr lang="en-US" sz="5557" spc="238">
              <a:solidFill>
                <a:srgbClr val="000000"/>
              </a:solidFill>
              <a:latin typeface="Lato Bold"/>
            </a:endParaRPr>
          </a:p>
          <a:p>
            <a:pPr marL="1199791" lvl="1" indent="-599896">
              <a:lnSpc>
                <a:spcPts val="7780"/>
              </a:lnSpc>
              <a:buFont typeface="Arial"/>
              <a:buChar char="•"/>
            </a:pPr>
            <a:r>
              <a:rPr lang="en-US" sz="5557" spc="238">
                <a:solidFill>
                  <a:srgbClr val="000000"/>
                </a:solidFill>
                <a:latin typeface="Lato"/>
              </a:rPr>
              <a:t>For example: "Affordable housing allows me and my friends to live in the community like everyone else."</a:t>
            </a:r>
          </a:p>
          <a:p>
            <a:pPr algn="ctr">
              <a:lnSpc>
                <a:spcPts val="7780"/>
              </a:lnSpc>
            </a:pPr>
            <a:endParaRPr lang="en-US" sz="5557" spc="238">
              <a:solidFill>
                <a:srgbClr val="000000"/>
              </a:solidFill>
              <a:latin typeface="Lato"/>
            </a:endParaRPr>
          </a:p>
        </p:txBody>
      </p:sp>
      <p:grpSp>
        <p:nvGrpSpPr>
          <p:cNvPr id="6" name="Group 6"/>
          <p:cNvGrpSpPr/>
          <p:nvPr/>
        </p:nvGrpSpPr>
        <p:grpSpPr>
          <a:xfrm>
            <a:off x="1028700" y="1697414"/>
            <a:ext cx="7861593" cy="1574888"/>
            <a:chOff x="0" y="0"/>
            <a:chExt cx="10482124" cy="2099850"/>
          </a:xfrm>
        </p:grpSpPr>
        <p:sp>
          <p:nvSpPr>
            <p:cNvPr id="7" name="TextBox 7"/>
            <p:cNvSpPr txBox="1"/>
            <p:nvPr/>
          </p:nvSpPr>
          <p:spPr>
            <a:xfrm>
              <a:off x="2189025" y="719936"/>
              <a:ext cx="8293099" cy="688553"/>
            </a:xfrm>
            <a:prstGeom prst="rect">
              <a:avLst/>
            </a:prstGeom>
          </p:spPr>
          <p:txBody>
            <a:bodyPr lIns="0" tIns="0" rIns="0" bIns="0" rtlCol="0" anchor="t">
              <a:spAutoFit/>
            </a:bodyPr>
            <a:lstStyle/>
            <a:p>
              <a:pPr algn="ctr">
                <a:lnSpc>
                  <a:spcPts val="3936"/>
                </a:lnSpc>
                <a:spcBef>
                  <a:spcPct val="0"/>
                </a:spcBef>
              </a:pPr>
              <a:r>
                <a:rPr lang="en-US" sz="3578" spc="153">
                  <a:solidFill>
                    <a:srgbClr val="000000"/>
                  </a:solidFill>
                  <a:latin typeface="Lato Bold"/>
                </a:rPr>
                <a:t>Tell Them Why It Matters</a:t>
              </a:r>
            </a:p>
          </p:txBody>
        </p:sp>
        <p:sp>
          <p:nvSpPr>
            <p:cNvPr id="8" name="Freeform 8"/>
            <p:cNvSpPr/>
            <p:nvPr/>
          </p:nvSpPr>
          <p:spPr>
            <a:xfrm>
              <a:off x="0" y="0"/>
              <a:ext cx="2099850" cy="2099850"/>
            </a:xfrm>
            <a:custGeom>
              <a:avLst/>
              <a:gdLst/>
              <a:ahLst/>
              <a:cxnLst/>
              <a:rect l="l" t="t" r="r" b="b"/>
              <a:pathLst>
                <a:path w="2099850" h="2099850">
                  <a:moveTo>
                    <a:pt x="0" y="0"/>
                  </a:moveTo>
                  <a:lnTo>
                    <a:pt x="2099850" y="0"/>
                  </a:lnTo>
                  <a:lnTo>
                    <a:pt x="2099850" y="2099850"/>
                  </a:lnTo>
                  <a:lnTo>
                    <a:pt x="0" y="2099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9" name="Freeform 9"/>
          <p:cNvSpPr/>
          <p:nvPr/>
        </p:nvSpPr>
        <p:spPr>
          <a:xfrm>
            <a:off x="1028700" y="3903450"/>
            <a:ext cx="2636399" cy="3737164"/>
          </a:xfrm>
          <a:custGeom>
            <a:avLst/>
            <a:gdLst/>
            <a:ahLst/>
            <a:cxnLst/>
            <a:rect l="l" t="t" r="r" b="b"/>
            <a:pathLst>
              <a:path w="2636399" h="3737164">
                <a:moveTo>
                  <a:pt x="0" y="0"/>
                </a:moveTo>
                <a:lnTo>
                  <a:pt x="2636399" y="0"/>
                </a:lnTo>
                <a:lnTo>
                  <a:pt x="2636399" y="3737165"/>
                </a:lnTo>
                <a:lnTo>
                  <a:pt x="0" y="3737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TextBox 2"/>
          <p:cNvSpPr txBox="1"/>
          <p:nvPr/>
        </p:nvSpPr>
        <p:spPr>
          <a:xfrm>
            <a:off x="5577029" y="844144"/>
            <a:ext cx="7133942" cy="501650"/>
          </a:xfrm>
          <a:prstGeom prst="rect">
            <a:avLst/>
          </a:prstGeom>
        </p:spPr>
        <p:txBody>
          <a:bodyPr lIns="0" tIns="0" rIns="0" bIns="0" rtlCol="0" anchor="t">
            <a:spAutoFit/>
          </a:bodyPr>
          <a:lstStyle/>
          <a:p>
            <a:pPr algn="ctr">
              <a:lnSpc>
                <a:spcPts val="3849"/>
              </a:lnSpc>
            </a:pPr>
            <a:r>
              <a:rPr lang="en-US" sz="3499" spc="150">
                <a:solidFill>
                  <a:srgbClr val="000000"/>
                </a:solidFill>
                <a:latin typeface="Lato"/>
              </a:rPr>
              <a:t>FACE-TO-FACE MEETING TIPS</a:t>
            </a:r>
          </a:p>
        </p:txBody>
      </p:sp>
      <p:grpSp>
        <p:nvGrpSpPr>
          <p:cNvPr id="3" name="Group 3"/>
          <p:cNvGrpSpPr/>
          <p:nvPr/>
        </p:nvGrpSpPr>
        <p:grpSpPr>
          <a:xfrm>
            <a:off x="3596851" y="1795534"/>
            <a:ext cx="9786157" cy="7354300"/>
            <a:chOff x="0" y="0"/>
            <a:chExt cx="7980546" cy="5997383"/>
          </a:xfrm>
        </p:grpSpPr>
        <p:sp>
          <p:nvSpPr>
            <p:cNvPr id="4" name="Freeform 4"/>
            <p:cNvSpPr/>
            <p:nvPr/>
          </p:nvSpPr>
          <p:spPr>
            <a:xfrm>
              <a:off x="0" y="0"/>
              <a:ext cx="7980546" cy="5997383"/>
            </a:xfrm>
            <a:custGeom>
              <a:avLst/>
              <a:gdLst/>
              <a:ahLst/>
              <a:cxnLst/>
              <a:rect l="l" t="t" r="r" b="b"/>
              <a:pathLst>
                <a:path w="7980546" h="5997383">
                  <a:moveTo>
                    <a:pt x="7675746" y="0"/>
                  </a:moveTo>
                  <a:lnTo>
                    <a:pt x="304800" y="0"/>
                  </a:lnTo>
                  <a:cubicBezTo>
                    <a:pt x="135890" y="0"/>
                    <a:pt x="0" y="135890"/>
                    <a:pt x="0" y="304800"/>
                  </a:cubicBezTo>
                  <a:lnTo>
                    <a:pt x="0" y="5692583"/>
                  </a:lnTo>
                  <a:cubicBezTo>
                    <a:pt x="0" y="5861493"/>
                    <a:pt x="135890" y="5997383"/>
                    <a:pt x="304800" y="5997383"/>
                  </a:cubicBezTo>
                  <a:lnTo>
                    <a:pt x="7675746" y="5997383"/>
                  </a:lnTo>
                  <a:cubicBezTo>
                    <a:pt x="7844656" y="5997383"/>
                    <a:pt x="7980546" y="5861493"/>
                    <a:pt x="7980546" y="5692583"/>
                  </a:cubicBezTo>
                  <a:lnTo>
                    <a:pt x="7980546" y="304800"/>
                  </a:lnTo>
                  <a:cubicBezTo>
                    <a:pt x="7980546" y="135890"/>
                    <a:pt x="7844656" y="0"/>
                    <a:pt x="7675746" y="0"/>
                  </a:cubicBezTo>
                  <a:close/>
                </a:path>
              </a:pathLst>
            </a:custGeom>
            <a:solidFill>
              <a:srgbClr val="FFF6EA"/>
            </a:solidFill>
          </p:spPr>
        </p:sp>
      </p:grpSp>
      <p:sp>
        <p:nvSpPr>
          <p:cNvPr id="5" name="TextBox 5"/>
          <p:cNvSpPr txBox="1"/>
          <p:nvPr/>
        </p:nvSpPr>
        <p:spPr>
          <a:xfrm>
            <a:off x="3665099" y="3158002"/>
            <a:ext cx="13243682" cy="6840673"/>
          </a:xfrm>
          <a:prstGeom prst="rect">
            <a:avLst/>
          </a:prstGeom>
        </p:spPr>
        <p:txBody>
          <a:bodyPr lIns="0" tIns="0" rIns="0" bIns="0" rtlCol="0" anchor="t">
            <a:spAutoFit/>
          </a:bodyPr>
          <a:lstStyle/>
          <a:p>
            <a:pPr marL="1199791" lvl="1" indent="-599896">
              <a:lnSpc>
                <a:spcPts val="7780"/>
              </a:lnSpc>
              <a:buFont typeface="Arial"/>
              <a:buChar char="•"/>
            </a:pPr>
            <a:r>
              <a:rPr lang="en-US" sz="5557" spc="238">
                <a:solidFill>
                  <a:srgbClr val="000000"/>
                </a:solidFill>
                <a:latin typeface="Lato Bold"/>
              </a:rPr>
              <a:t>Tell what you would like them to do.</a:t>
            </a:r>
          </a:p>
          <a:p>
            <a:pPr>
              <a:lnSpc>
                <a:spcPts val="7780"/>
              </a:lnSpc>
            </a:pPr>
            <a:endParaRPr lang="en-US" sz="5557" spc="238">
              <a:solidFill>
                <a:srgbClr val="000000"/>
              </a:solidFill>
              <a:latin typeface="Lato Bold"/>
            </a:endParaRPr>
          </a:p>
          <a:p>
            <a:pPr marL="1199791" lvl="1" indent="-599896">
              <a:lnSpc>
                <a:spcPts val="7780"/>
              </a:lnSpc>
              <a:buFont typeface="Arial"/>
              <a:buChar char="•"/>
            </a:pPr>
            <a:r>
              <a:rPr lang="en-US" sz="5557" spc="238">
                <a:solidFill>
                  <a:srgbClr val="000000"/>
                </a:solidFill>
                <a:latin typeface="Lato Bold"/>
              </a:rPr>
              <a:t> For example: "I ask that you increase housing options for people with disabilities."</a:t>
            </a:r>
          </a:p>
          <a:p>
            <a:pPr algn="ctr">
              <a:lnSpc>
                <a:spcPts val="7780"/>
              </a:lnSpc>
            </a:pPr>
            <a:endParaRPr lang="en-US" sz="5557" spc="238">
              <a:solidFill>
                <a:srgbClr val="000000"/>
              </a:solidFill>
              <a:latin typeface="Lato Bold"/>
            </a:endParaRPr>
          </a:p>
        </p:txBody>
      </p:sp>
      <p:sp>
        <p:nvSpPr>
          <p:cNvPr id="6" name="Freeform 6"/>
          <p:cNvSpPr/>
          <p:nvPr/>
        </p:nvSpPr>
        <p:spPr>
          <a:xfrm>
            <a:off x="1028700" y="1551580"/>
            <a:ext cx="1720722" cy="1720722"/>
          </a:xfrm>
          <a:custGeom>
            <a:avLst/>
            <a:gdLst/>
            <a:ahLst/>
            <a:cxnLst/>
            <a:rect l="l" t="t" r="r" b="b"/>
            <a:pathLst>
              <a:path w="1720722" h="1720722">
                <a:moveTo>
                  <a:pt x="0" y="0"/>
                </a:moveTo>
                <a:lnTo>
                  <a:pt x="1720722" y="0"/>
                </a:lnTo>
                <a:lnTo>
                  <a:pt x="1720722" y="1720722"/>
                </a:lnTo>
                <a:lnTo>
                  <a:pt x="0" y="17207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2956266" y="2163974"/>
            <a:ext cx="10122959" cy="534035"/>
          </a:xfrm>
          <a:prstGeom prst="rect">
            <a:avLst/>
          </a:prstGeom>
        </p:spPr>
        <p:txBody>
          <a:bodyPr lIns="0" tIns="0" rIns="0" bIns="0" rtlCol="0" anchor="t">
            <a:spAutoFit/>
          </a:bodyPr>
          <a:lstStyle/>
          <a:p>
            <a:pPr algn="ctr">
              <a:lnSpc>
                <a:spcPts val="4179"/>
              </a:lnSpc>
              <a:spcBef>
                <a:spcPct val="0"/>
              </a:spcBef>
            </a:pPr>
            <a:r>
              <a:rPr lang="en-US" sz="3799" spc="163">
                <a:solidFill>
                  <a:srgbClr val="000000"/>
                </a:solidFill>
                <a:latin typeface="Lato Bold"/>
              </a:rPr>
              <a:t>Say what you want and say thank you</a:t>
            </a:r>
          </a:p>
        </p:txBody>
      </p:sp>
      <p:sp>
        <p:nvSpPr>
          <p:cNvPr id="8" name="Freeform 8"/>
          <p:cNvSpPr/>
          <p:nvPr/>
        </p:nvSpPr>
        <p:spPr>
          <a:xfrm>
            <a:off x="1028700" y="4053969"/>
            <a:ext cx="2925290" cy="3027467"/>
          </a:xfrm>
          <a:custGeom>
            <a:avLst/>
            <a:gdLst/>
            <a:ahLst/>
            <a:cxnLst/>
            <a:rect l="l" t="t" r="r" b="b"/>
            <a:pathLst>
              <a:path w="2925290" h="3027467">
                <a:moveTo>
                  <a:pt x="0" y="0"/>
                </a:moveTo>
                <a:lnTo>
                  <a:pt x="2925290" y="0"/>
                </a:lnTo>
                <a:lnTo>
                  <a:pt x="2925290" y="3027467"/>
                </a:lnTo>
                <a:lnTo>
                  <a:pt x="0" y="3027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sp>
        <p:nvSpPr>
          <p:cNvPr id="2" name="TextBox 2"/>
          <p:cNvSpPr txBox="1"/>
          <p:nvPr/>
        </p:nvSpPr>
        <p:spPr>
          <a:xfrm>
            <a:off x="5577029" y="844144"/>
            <a:ext cx="7133942" cy="501650"/>
          </a:xfrm>
          <a:prstGeom prst="rect">
            <a:avLst/>
          </a:prstGeom>
        </p:spPr>
        <p:txBody>
          <a:bodyPr lIns="0" tIns="0" rIns="0" bIns="0" rtlCol="0" anchor="t">
            <a:spAutoFit/>
          </a:bodyPr>
          <a:lstStyle/>
          <a:p>
            <a:pPr algn="ctr">
              <a:lnSpc>
                <a:spcPts val="3849"/>
              </a:lnSpc>
            </a:pPr>
            <a:r>
              <a:rPr lang="en-US" sz="3499" spc="150">
                <a:solidFill>
                  <a:srgbClr val="000000"/>
                </a:solidFill>
                <a:latin typeface="Lato"/>
              </a:rPr>
              <a:t>FACE-TO-FACE MEETING TIPS</a:t>
            </a:r>
          </a:p>
        </p:txBody>
      </p:sp>
      <p:grpSp>
        <p:nvGrpSpPr>
          <p:cNvPr id="3" name="Group 3"/>
          <p:cNvGrpSpPr/>
          <p:nvPr/>
        </p:nvGrpSpPr>
        <p:grpSpPr>
          <a:xfrm>
            <a:off x="3665099" y="1708015"/>
            <a:ext cx="9786157" cy="7354300"/>
            <a:chOff x="0" y="0"/>
            <a:chExt cx="7980546" cy="5997383"/>
          </a:xfrm>
        </p:grpSpPr>
        <p:sp>
          <p:nvSpPr>
            <p:cNvPr id="4" name="Freeform 4"/>
            <p:cNvSpPr/>
            <p:nvPr/>
          </p:nvSpPr>
          <p:spPr>
            <a:xfrm>
              <a:off x="0" y="0"/>
              <a:ext cx="7980546" cy="5997383"/>
            </a:xfrm>
            <a:custGeom>
              <a:avLst/>
              <a:gdLst/>
              <a:ahLst/>
              <a:cxnLst/>
              <a:rect l="l" t="t" r="r" b="b"/>
              <a:pathLst>
                <a:path w="7980546" h="5997383">
                  <a:moveTo>
                    <a:pt x="7675746" y="0"/>
                  </a:moveTo>
                  <a:lnTo>
                    <a:pt x="304800" y="0"/>
                  </a:lnTo>
                  <a:cubicBezTo>
                    <a:pt x="135890" y="0"/>
                    <a:pt x="0" y="135890"/>
                    <a:pt x="0" y="304800"/>
                  </a:cubicBezTo>
                  <a:lnTo>
                    <a:pt x="0" y="5692583"/>
                  </a:lnTo>
                  <a:cubicBezTo>
                    <a:pt x="0" y="5861493"/>
                    <a:pt x="135890" y="5997383"/>
                    <a:pt x="304800" y="5997383"/>
                  </a:cubicBezTo>
                  <a:lnTo>
                    <a:pt x="7675746" y="5997383"/>
                  </a:lnTo>
                  <a:cubicBezTo>
                    <a:pt x="7844656" y="5997383"/>
                    <a:pt x="7980546" y="5861493"/>
                    <a:pt x="7980546" y="5692583"/>
                  </a:cubicBezTo>
                  <a:lnTo>
                    <a:pt x="7980546" y="304800"/>
                  </a:lnTo>
                  <a:cubicBezTo>
                    <a:pt x="7980546" y="135890"/>
                    <a:pt x="7844656" y="0"/>
                    <a:pt x="7675746" y="0"/>
                  </a:cubicBezTo>
                  <a:close/>
                </a:path>
              </a:pathLst>
            </a:custGeom>
            <a:solidFill>
              <a:srgbClr val="FFF6EA"/>
            </a:solidFill>
          </p:spPr>
        </p:sp>
      </p:grpSp>
      <p:sp>
        <p:nvSpPr>
          <p:cNvPr id="5" name="TextBox 5"/>
          <p:cNvSpPr txBox="1"/>
          <p:nvPr/>
        </p:nvSpPr>
        <p:spPr>
          <a:xfrm>
            <a:off x="4015618" y="3351736"/>
            <a:ext cx="13243682" cy="4878523"/>
          </a:xfrm>
          <a:prstGeom prst="rect">
            <a:avLst/>
          </a:prstGeom>
        </p:spPr>
        <p:txBody>
          <a:bodyPr lIns="0" tIns="0" rIns="0" bIns="0" rtlCol="0" anchor="t">
            <a:spAutoFit/>
          </a:bodyPr>
          <a:lstStyle/>
          <a:p>
            <a:pPr marL="1199791" lvl="1" indent="-599896">
              <a:lnSpc>
                <a:spcPts val="7780"/>
              </a:lnSpc>
              <a:buFont typeface="Arial"/>
              <a:buChar char="•"/>
            </a:pPr>
            <a:r>
              <a:rPr lang="en-US" sz="5557" spc="238">
                <a:solidFill>
                  <a:srgbClr val="000000"/>
                </a:solidFill>
                <a:latin typeface="Lato Bold"/>
              </a:rPr>
              <a:t>Thank them again for their time.</a:t>
            </a:r>
          </a:p>
          <a:p>
            <a:pPr marL="1199791" lvl="1" indent="-599896">
              <a:lnSpc>
                <a:spcPts val="7780"/>
              </a:lnSpc>
              <a:buFont typeface="Arial"/>
              <a:buChar char="•"/>
            </a:pPr>
            <a:r>
              <a:rPr lang="en-US" sz="5557" spc="238">
                <a:solidFill>
                  <a:srgbClr val="000000"/>
                </a:solidFill>
                <a:latin typeface="Lato Bold"/>
              </a:rPr>
              <a:t>Offer to help them if they need it.</a:t>
            </a:r>
          </a:p>
          <a:p>
            <a:pPr marL="1199791" lvl="1" indent="-599896">
              <a:lnSpc>
                <a:spcPts val="7780"/>
              </a:lnSpc>
              <a:buFont typeface="Arial"/>
              <a:buChar char="•"/>
            </a:pPr>
            <a:r>
              <a:rPr lang="en-US" sz="5557" spc="238">
                <a:solidFill>
                  <a:srgbClr val="000000"/>
                </a:solidFill>
                <a:latin typeface="Lato Bold"/>
              </a:rPr>
              <a:t>Connect with them on social media if you can</a:t>
            </a:r>
          </a:p>
          <a:p>
            <a:pPr algn="ctr">
              <a:lnSpc>
                <a:spcPts val="7780"/>
              </a:lnSpc>
            </a:pPr>
            <a:endParaRPr lang="en-US" sz="5557" spc="238">
              <a:solidFill>
                <a:srgbClr val="000000"/>
              </a:solidFill>
              <a:latin typeface="Lato Bold"/>
            </a:endParaRPr>
          </a:p>
        </p:txBody>
      </p:sp>
      <p:grpSp>
        <p:nvGrpSpPr>
          <p:cNvPr id="6" name="Group 6"/>
          <p:cNvGrpSpPr/>
          <p:nvPr/>
        </p:nvGrpSpPr>
        <p:grpSpPr>
          <a:xfrm>
            <a:off x="1028700" y="1806771"/>
            <a:ext cx="6915012" cy="1202065"/>
            <a:chOff x="0" y="0"/>
            <a:chExt cx="9220016" cy="1602754"/>
          </a:xfrm>
        </p:grpSpPr>
        <p:sp>
          <p:nvSpPr>
            <p:cNvPr id="7" name="Freeform 7"/>
            <p:cNvSpPr/>
            <p:nvPr/>
          </p:nvSpPr>
          <p:spPr>
            <a:xfrm>
              <a:off x="0" y="0"/>
              <a:ext cx="1602754" cy="1602754"/>
            </a:xfrm>
            <a:custGeom>
              <a:avLst/>
              <a:gdLst/>
              <a:ahLst/>
              <a:cxnLst/>
              <a:rect l="l" t="t" r="r" b="b"/>
              <a:pathLst>
                <a:path w="1602754" h="1602754">
                  <a:moveTo>
                    <a:pt x="0" y="0"/>
                  </a:moveTo>
                  <a:lnTo>
                    <a:pt x="1602754" y="0"/>
                  </a:lnTo>
                  <a:lnTo>
                    <a:pt x="1602754" y="1602754"/>
                  </a:lnTo>
                  <a:lnTo>
                    <a:pt x="0" y="16027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754137" y="535540"/>
              <a:ext cx="7465879" cy="724747"/>
            </a:xfrm>
            <a:prstGeom prst="rect">
              <a:avLst/>
            </a:prstGeom>
          </p:spPr>
          <p:txBody>
            <a:bodyPr lIns="0" tIns="0" rIns="0" bIns="0" rtlCol="0" anchor="t">
              <a:spAutoFit/>
            </a:bodyPr>
            <a:lstStyle/>
            <a:p>
              <a:pPr algn="ctr">
                <a:lnSpc>
                  <a:spcPts val="4180"/>
                </a:lnSpc>
                <a:spcBef>
                  <a:spcPct val="0"/>
                </a:spcBef>
              </a:pPr>
              <a:r>
                <a:rPr lang="en-US" sz="3800" spc="163">
                  <a:solidFill>
                    <a:srgbClr val="000000"/>
                  </a:solidFill>
                  <a:latin typeface="Lato Bold"/>
                </a:rPr>
                <a:t>Follow Up With a Note</a:t>
              </a:r>
            </a:p>
          </p:txBody>
        </p:sp>
      </p:grpSp>
      <p:sp>
        <p:nvSpPr>
          <p:cNvPr id="9" name="Freeform 9"/>
          <p:cNvSpPr/>
          <p:nvPr/>
        </p:nvSpPr>
        <p:spPr>
          <a:xfrm rot="-959436">
            <a:off x="943018" y="4536054"/>
            <a:ext cx="3144698" cy="2099086"/>
          </a:xfrm>
          <a:custGeom>
            <a:avLst/>
            <a:gdLst/>
            <a:ahLst/>
            <a:cxnLst/>
            <a:rect l="l" t="t" r="r" b="b"/>
            <a:pathLst>
              <a:path w="3144698" h="2099086">
                <a:moveTo>
                  <a:pt x="0" y="0"/>
                </a:moveTo>
                <a:lnTo>
                  <a:pt x="3144698" y="0"/>
                </a:lnTo>
                <a:lnTo>
                  <a:pt x="3144698" y="2099086"/>
                </a:lnTo>
                <a:lnTo>
                  <a:pt x="0" y="2099086"/>
                </a:lnTo>
                <a:lnTo>
                  <a:pt x="0" y="0"/>
                </a:lnTo>
                <a:close/>
              </a:path>
            </a:pathLst>
          </a:custGeom>
          <a:blipFill>
            <a:blip r:embed="rId4"/>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79972" y="1471636"/>
            <a:ext cx="6113101" cy="5541981"/>
          </a:xfrm>
          <a:custGeom>
            <a:avLst/>
            <a:gdLst/>
            <a:ahLst/>
            <a:cxnLst/>
            <a:rect l="l" t="t" r="r" b="b"/>
            <a:pathLst>
              <a:path w="6113101" h="5541981">
                <a:moveTo>
                  <a:pt x="0" y="0"/>
                </a:moveTo>
                <a:lnTo>
                  <a:pt x="6113101" y="0"/>
                </a:lnTo>
                <a:lnTo>
                  <a:pt x="6113101" y="5541981"/>
                </a:lnTo>
                <a:lnTo>
                  <a:pt x="0" y="5541981"/>
                </a:lnTo>
                <a:lnTo>
                  <a:pt x="0" y="0"/>
                </a:lnTo>
                <a:close/>
              </a:path>
            </a:pathLst>
          </a:custGeom>
          <a:blipFill>
            <a:blip r:embed="rId2"/>
            <a:stretch>
              <a:fillRect/>
            </a:stretch>
          </a:blipFill>
        </p:spPr>
      </p:sp>
      <p:sp>
        <p:nvSpPr>
          <p:cNvPr id="3" name="TextBox 3"/>
          <p:cNvSpPr txBox="1"/>
          <p:nvPr/>
        </p:nvSpPr>
        <p:spPr>
          <a:xfrm>
            <a:off x="1728525" y="1853751"/>
            <a:ext cx="10620751" cy="6250761"/>
          </a:xfrm>
          <a:prstGeom prst="rect">
            <a:avLst/>
          </a:prstGeom>
        </p:spPr>
        <p:txBody>
          <a:bodyPr lIns="0" tIns="0" rIns="0" bIns="0" rtlCol="0" anchor="t">
            <a:spAutoFit/>
          </a:bodyPr>
          <a:lstStyle/>
          <a:p>
            <a:pPr>
              <a:lnSpc>
                <a:spcPts val="4740"/>
              </a:lnSpc>
            </a:pPr>
            <a:r>
              <a:rPr lang="en-US" sz="3000">
                <a:solidFill>
                  <a:srgbClr val="000000"/>
                </a:solidFill>
                <a:latin typeface="Montserrat Bold"/>
              </a:rPr>
              <a:t>The Legislative Research Commission website has...</a:t>
            </a:r>
          </a:p>
          <a:p>
            <a:pPr>
              <a:lnSpc>
                <a:spcPts val="4740"/>
              </a:lnSpc>
            </a:pPr>
            <a:r>
              <a:rPr lang="en-US" sz="3000" u="sng">
                <a:solidFill>
                  <a:srgbClr val="000000"/>
                </a:solidFill>
                <a:latin typeface="Montserrat Bold"/>
                <a:hlinkClick r:id="rId3" tooltip="https://legislature.ky.gov/pages/index.aspx"/>
              </a:rPr>
              <a:t>https://legislature.ky.gov/pages/index.aspx</a:t>
            </a:r>
          </a:p>
          <a:p>
            <a:pPr marL="647700" lvl="1" indent="-323850">
              <a:lnSpc>
                <a:spcPts val="4740"/>
              </a:lnSpc>
              <a:buFont typeface="Arial"/>
              <a:buChar char="•"/>
            </a:pPr>
            <a:r>
              <a:rPr lang="en-US" sz="3000">
                <a:solidFill>
                  <a:srgbClr val="000000"/>
                </a:solidFill>
                <a:latin typeface="Montserrat Bold"/>
              </a:rPr>
              <a:t>Lawmaker's Information</a:t>
            </a:r>
          </a:p>
          <a:p>
            <a:pPr marL="647700" lvl="1" indent="-323850">
              <a:lnSpc>
                <a:spcPts val="4740"/>
              </a:lnSpc>
              <a:buFont typeface="Arial"/>
              <a:buChar char="•"/>
            </a:pPr>
            <a:r>
              <a:rPr lang="en-US" sz="3000">
                <a:solidFill>
                  <a:srgbClr val="000000"/>
                </a:solidFill>
                <a:latin typeface="Montserrat Bold"/>
              </a:rPr>
              <a:t>Bill tracking</a:t>
            </a:r>
          </a:p>
          <a:p>
            <a:pPr marL="647700" lvl="1" indent="-323850">
              <a:lnSpc>
                <a:spcPts val="4740"/>
              </a:lnSpc>
              <a:buFont typeface="Arial"/>
              <a:buChar char="•"/>
            </a:pPr>
            <a:r>
              <a:rPr lang="en-US" sz="3000">
                <a:solidFill>
                  <a:srgbClr val="000000"/>
                </a:solidFill>
                <a:latin typeface="Montserrat Bold"/>
              </a:rPr>
              <a:t>Committee Schedule</a:t>
            </a:r>
          </a:p>
          <a:p>
            <a:pPr marL="647700" lvl="1" indent="-323850">
              <a:lnSpc>
                <a:spcPts val="4740"/>
              </a:lnSpc>
              <a:buFont typeface="Arial"/>
              <a:buChar char="•"/>
            </a:pPr>
            <a:r>
              <a:rPr lang="en-US" sz="3000">
                <a:solidFill>
                  <a:srgbClr val="000000"/>
                </a:solidFill>
                <a:latin typeface="Montserrat Bold"/>
              </a:rPr>
              <a:t>All Calendars</a:t>
            </a:r>
          </a:p>
          <a:p>
            <a:pPr marL="647700" lvl="1" indent="-323850">
              <a:lnSpc>
                <a:spcPts val="4740"/>
              </a:lnSpc>
              <a:buFont typeface="Arial"/>
              <a:buChar char="•"/>
            </a:pPr>
            <a:r>
              <a:rPr lang="en-US" sz="3000">
                <a:solidFill>
                  <a:srgbClr val="000000"/>
                </a:solidFill>
                <a:latin typeface="Montserrat Bold"/>
              </a:rPr>
              <a:t>Guides to understanding everything</a:t>
            </a:r>
          </a:p>
          <a:p>
            <a:pPr>
              <a:lnSpc>
                <a:spcPts val="4740"/>
              </a:lnSpc>
            </a:pPr>
            <a:endParaRPr lang="en-US" sz="3000">
              <a:solidFill>
                <a:srgbClr val="000000"/>
              </a:solidFill>
              <a:latin typeface="Montserrat Bold"/>
            </a:endParaRPr>
          </a:p>
          <a:p>
            <a:pPr>
              <a:lnSpc>
                <a:spcPts val="3949"/>
              </a:lnSpc>
            </a:pPr>
            <a:endParaRPr lang="en-US" sz="3000">
              <a:solidFill>
                <a:srgbClr val="000000"/>
              </a:solidFill>
              <a:latin typeface="Montserrat Bold"/>
            </a:endParaRPr>
          </a:p>
          <a:p>
            <a:pPr>
              <a:lnSpc>
                <a:spcPts val="3949"/>
              </a:lnSpc>
            </a:pPr>
            <a:endParaRPr lang="en-US" sz="3000">
              <a:solidFill>
                <a:srgbClr val="000000"/>
              </a:solidFill>
              <a:latin typeface="Montserrat Bold"/>
            </a:endParaRPr>
          </a:p>
          <a:p>
            <a:pPr>
              <a:lnSpc>
                <a:spcPts val="3837"/>
              </a:lnSpc>
            </a:pPr>
            <a:endParaRPr lang="en-US" sz="3000">
              <a:solidFill>
                <a:srgbClr val="000000"/>
              </a:solidFill>
              <a:latin typeface="Montserrat Bold"/>
            </a:endParaRPr>
          </a:p>
        </p:txBody>
      </p:sp>
      <p:sp>
        <p:nvSpPr>
          <p:cNvPr id="4" name="TextBox 4"/>
          <p:cNvSpPr txBox="1"/>
          <p:nvPr/>
        </p:nvSpPr>
        <p:spPr>
          <a:xfrm>
            <a:off x="3451477" y="6223977"/>
            <a:ext cx="11385046" cy="4034768"/>
          </a:xfrm>
          <a:prstGeom prst="rect">
            <a:avLst/>
          </a:prstGeom>
        </p:spPr>
        <p:txBody>
          <a:bodyPr lIns="0" tIns="0" rIns="0" bIns="0" rtlCol="0" anchor="t">
            <a:spAutoFit/>
          </a:bodyPr>
          <a:lstStyle/>
          <a:p>
            <a:pPr algn="ctr">
              <a:lnSpc>
                <a:spcPts val="2352"/>
              </a:lnSpc>
              <a:spcBef>
                <a:spcPct val="0"/>
              </a:spcBef>
            </a:pPr>
            <a:endParaRPr/>
          </a:p>
          <a:p>
            <a:pPr algn="ctr">
              <a:lnSpc>
                <a:spcPts val="5524"/>
              </a:lnSpc>
              <a:spcBef>
                <a:spcPct val="0"/>
              </a:spcBef>
            </a:pPr>
            <a:r>
              <a:rPr lang="en-US" sz="2499">
                <a:solidFill>
                  <a:srgbClr val="0033A0"/>
                </a:solidFill>
                <a:latin typeface="Montserrat Bold"/>
              </a:rPr>
              <a:t>LRC's Main Phone Line and to Call your Legislator's Office</a:t>
            </a:r>
          </a:p>
          <a:p>
            <a:pPr algn="ctr">
              <a:lnSpc>
                <a:spcPts val="5524"/>
              </a:lnSpc>
              <a:spcBef>
                <a:spcPct val="0"/>
              </a:spcBef>
            </a:pPr>
            <a:r>
              <a:rPr lang="en-US" sz="2499">
                <a:solidFill>
                  <a:srgbClr val="0033A0"/>
                </a:solidFill>
                <a:latin typeface="Montserrat"/>
              </a:rPr>
              <a:t>502-564-8100</a:t>
            </a:r>
          </a:p>
          <a:p>
            <a:pPr algn="ctr">
              <a:lnSpc>
                <a:spcPts val="5524"/>
              </a:lnSpc>
            </a:pPr>
            <a:r>
              <a:rPr lang="en-US" sz="2499">
                <a:solidFill>
                  <a:srgbClr val="0033A0"/>
                </a:solidFill>
                <a:latin typeface="Montserrat Bold"/>
              </a:rPr>
              <a:t>Leave a Message for your State Legislator: </a:t>
            </a:r>
          </a:p>
          <a:p>
            <a:pPr algn="ctr">
              <a:lnSpc>
                <a:spcPts val="5524"/>
              </a:lnSpc>
            </a:pPr>
            <a:r>
              <a:rPr lang="en-US" sz="2499">
                <a:solidFill>
                  <a:srgbClr val="0033A0"/>
                </a:solidFill>
                <a:latin typeface="Montserrat"/>
              </a:rPr>
              <a:t>1-800-372-7181</a:t>
            </a:r>
          </a:p>
          <a:p>
            <a:pPr algn="ctr">
              <a:lnSpc>
                <a:spcPts val="4294"/>
              </a:lnSpc>
            </a:pPr>
            <a:endParaRPr lang="en-US" sz="2499">
              <a:solidFill>
                <a:srgbClr val="0033A0"/>
              </a:solidFill>
              <a:latin typeface="Montserrat"/>
            </a:endParaRPr>
          </a:p>
          <a:p>
            <a:pPr algn="ctr">
              <a:lnSpc>
                <a:spcPts val="4294"/>
              </a:lnSpc>
              <a:spcBef>
                <a:spcPct val="0"/>
              </a:spcBef>
            </a:pPr>
            <a:endParaRPr lang="en-US" sz="2499">
              <a:solidFill>
                <a:srgbClr val="0033A0"/>
              </a:solidFill>
              <a:latin typeface="Montserrat"/>
            </a:endParaRPr>
          </a:p>
        </p:txBody>
      </p:sp>
      <p:sp>
        <p:nvSpPr>
          <p:cNvPr id="5" name="TextBox 5"/>
          <p:cNvSpPr txBox="1"/>
          <p:nvPr/>
        </p:nvSpPr>
        <p:spPr>
          <a:xfrm>
            <a:off x="5277771" y="819150"/>
            <a:ext cx="7732457" cy="438150"/>
          </a:xfrm>
          <a:prstGeom prst="rect">
            <a:avLst/>
          </a:prstGeom>
        </p:spPr>
        <p:txBody>
          <a:bodyPr lIns="0" tIns="0" rIns="0" bIns="0" rtlCol="0" anchor="t">
            <a:spAutoFit/>
          </a:bodyPr>
          <a:lstStyle/>
          <a:p>
            <a:pPr algn="ctr">
              <a:lnSpc>
                <a:spcPts val="3300"/>
              </a:lnSpc>
              <a:spcBef>
                <a:spcPct val="0"/>
              </a:spcBef>
            </a:pPr>
            <a:r>
              <a:rPr lang="en-US" sz="3000" spc="129">
                <a:solidFill>
                  <a:srgbClr val="000000"/>
                </a:solidFill>
                <a:latin typeface="Montserrat Classic"/>
              </a:rPr>
              <a:t>YOUR BEST FRIEND - THE LRC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17329" y="3089058"/>
            <a:ext cx="3081663" cy="4108884"/>
          </a:xfrm>
          <a:custGeom>
            <a:avLst/>
            <a:gdLst/>
            <a:ahLst/>
            <a:cxnLst/>
            <a:rect l="l" t="t" r="r" b="b"/>
            <a:pathLst>
              <a:path w="3081663" h="4108884">
                <a:moveTo>
                  <a:pt x="0" y="0"/>
                </a:moveTo>
                <a:lnTo>
                  <a:pt x="3081662" y="0"/>
                </a:lnTo>
                <a:lnTo>
                  <a:pt x="3081662" y="4108884"/>
                </a:lnTo>
                <a:lnTo>
                  <a:pt x="0" y="4108884"/>
                </a:lnTo>
                <a:lnTo>
                  <a:pt x="0" y="0"/>
                </a:lnTo>
                <a:close/>
              </a:path>
            </a:pathLst>
          </a:custGeom>
          <a:blipFill>
            <a:blip r:embed="rId2"/>
            <a:stretch>
              <a:fillRect/>
            </a:stretch>
          </a:blipFill>
        </p:spPr>
      </p:sp>
      <p:sp>
        <p:nvSpPr>
          <p:cNvPr id="3" name="TextBox 3"/>
          <p:cNvSpPr txBox="1"/>
          <p:nvPr/>
        </p:nvSpPr>
        <p:spPr>
          <a:xfrm>
            <a:off x="5964382" y="601770"/>
            <a:ext cx="6359236" cy="2077539"/>
          </a:xfrm>
          <a:prstGeom prst="rect">
            <a:avLst/>
          </a:prstGeom>
        </p:spPr>
        <p:txBody>
          <a:bodyPr lIns="0" tIns="0" rIns="0" bIns="0" rtlCol="0" anchor="t">
            <a:spAutoFit/>
          </a:bodyPr>
          <a:lstStyle/>
          <a:p>
            <a:pPr algn="ctr">
              <a:lnSpc>
                <a:spcPts val="4639"/>
              </a:lnSpc>
            </a:pPr>
            <a:r>
              <a:rPr lang="en-US" sz="2454" spc="159">
                <a:solidFill>
                  <a:srgbClr val="0033A0"/>
                </a:solidFill>
                <a:latin typeface="Antic Bold"/>
              </a:rPr>
              <a:t>SELF-ADVOCACY:</a:t>
            </a:r>
          </a:p>
          <a:p>
            <a:pPr algn="ctr">
              <a:lnSpc>
                <a:spcPts val="4059"/>
              </a:lnSpc>
            </a:pPr>
            <a:r>
              <a:rPr lang="en-US" sz="2147" spc="139">
                <a:solidFill>
                  <a:srgbClr val="000000"/>
                </a:solidFill>
                <a:latin typeface="Antic Bold"/>
              </a:rPr>
              <a:t>KNOW YOURSELF</a:t>
            </a:r>
          </a:p>
          <a:p>
            <a:pPr algn="ctr">
              <a:lnSpc>
                <a:spcPts val="4059"/>
              </a:lnSpc>
            </a:pPr>
            <a:r>
              <a:rPr lang="en-US" sz="2147" spc="139">
                <a:solidFill>
                  <a:srgbClr val="000000"/>
                </a:solidFill>
                <a:latin typeface="Antic Bold"/>
              </a:rPr>
              <a:t>KNOW WHAT YOU NEED AND WANT</a:t>
            </a:r>
          </a:p>
          <a:p>
            <a:pPr algn="ctr">
              <a:lnSpc>
                <a:spcPts val="4059"/>
              </a:lnSpc>
            </a:pPr>
            <a:r>
              <a:rPr lang="en-US" sz="2147" spc="139">
                <a:solidFill>
                  <a:srgbClr val="000000"/>
                </a:solidFill>
                <a:latin typeface="Antic Bold"/>
              </a:rPr>
              <a:t>KNOW HOW TO GET IT</a:t>
            </a:r>
          </a:p>
        </p:txBody>
      </p:sp>
      <p:sp>
        <p:nvSpPr>
          <p:cNvPr id="4" name="Freeform 4"/>
          <p:cNvSpPr/>
          <p:nvPr/>
        </p:nvSpPr>
        <p:spPr>
          <a:xfrm>
            <a:off x="8044713" y="7236473"/>
            <a:ext cx="1826893" cy="1564277"/>
          </a:xfrm>
          <a:custGeom>
            <a:avLst/>
            <a:gdLst/>
            <a:ahLst/>
            <a:cxnLst/>
            <a:rect l="l" t="t" r="r" b="b"/>
            <a:pathLst>
              <a:path w="1826893" h="1564277">
                <a:moveTo>
                  <a:pt x="0" y="0"/>
                </a:moveTo>
                <a:lnTo>
                  <a:pt x="1826894" y="0"/>
                </a:lnTo>
                <a:lnTo>
                  <a:pt x="1826894" y="1564278"/>
                </a:lnTo>
                <a:lnTo>
                  <a:pt x="0" y="1564278"/>
                </a:lnTo>
                <a:lnTo>
                  <a:pt x="0" y="0"/>
                </a:lnTo>
                <a:close/>
              </a:path>
            </a:pathLst>
          </a:custGeom>
          <a:blipFill>
            <a:blip r:embed="rId3"/>
            <a:stretch>
              <a:fillRect/>
            </a:stretch>
          </a:blipFill>
        </p:spPr>
      </p:sp>
      <p:sp>
        <p:nvSpPr>
          <p:cNvPr id="5" name="TextBox 5"/>
          <p:cNvSpPr txBox="1"/>
          <p:nvPr/>
        </p:nvSpPr>
        <p:spPr>
          <a:xfrm>
            <a:off x="5964382" y="8772176"/>
            <a:ext cx="6294292" cy="719920"/>
          </a:xfrm>
          <a:prstGeom prst="rect">
            <a:avLst/>
          </a:prstGeom>
        </p:spPr>
        <p:txBody>
          <a:bodyPr lIns="0" tIns="0" rIns="0" bIns="0" rtlCol="0" anchor="t">
            <a:spAutoFit/>
          </a:bodyPr>
          <a:lstStyle/>
          <a:p>
            <a:pPr algn="ctr">
              <a:lnSpc>
                <a:spcPts val="1427"/>
              </a:lnSpc>
              <a:spcBef>
                <a:spcPct val="0"/>
              </a:spcBef>
            </a:pPr>
            <a:r>
              <a:rPr lang="en-US" sz="1019">
                <a:solidFill>
                  <a:srgbClr val="000000"/>
                </a:solidFill>
                <a:latin typeface="Glacial Indifference"/>
              </a:rPr>
              <a:t>This project was supported, in part by grant number 2101KYSCDD-01 from the U.S. Administration for Community Living, Department of Health and Human Services, Washington, D.C. 20201. Grantees undertaking projects with government sponsorship are encouraged to express freely their findings and conclusions. Points of view or opinions do not, therefore, necessarily represent official ACL policy.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43971" y="457277"/>
            <a:ext cx="7026388" cy="428625"/>
          </a:xfrm>
          <a:prstGeom prst="rect">
            <a:avLst/>
          </a:prstGeom>
        </p:spPr>
        <p:txBody>
          <a:bodyPr lIns="0" tIns="0" rIns="0" bIns="0" rtlCol="0" anchor="t">
            <a:spAutoFit/>
          </a:bodyPr>
          <a:lstStyle/>
          <a:p>
            <a:pPr algn="ctr">
              <a:lnSpc>
                <a:spcPts val="3299"/>
              </a:lnSpc>
            </a:pPr>
            <a:r>
              <a:rPr lang="en-US" sz="2999" spc="128">
                <a:solidFill>
                  <a:srgbClr val="000000"/>
                </a:solidFill>
                <a:latin typeface="Montserrat Classic"/>
              </a:rPr>
              <a:t>IT STARTS WITH YOU</a:t>
            </a:r>
          </a:p>
        </p:txBody>
      </p:sp>
      <p:sp>
        <p:nvSpPr>
          <p:cNvPr id="3" name="TextBox 3"/>
          <p:cNvSpPr txBox="1"/>
          <p:nvPr/>
        </p:nvSpPr>
        <p:spPr>
          <a:xfrm>
            <a:off x="2197570" y="2531087"/>
            <a:ext cx="13892860" cy="2066925"/>
          </a:xfrm>
          <a:prstGeom prst="rect">
            <a:avLst/>
          </a:prstGeom>
        </p:spPr>
        <p:txBody>
          <a:bodyPr lIns="0" tIns="0" rIns="0" bIns="0" rtlCol="0" anchor="t">
            <a:spAutoFit/>
          </a:bodyPr>
          <a:lstStyle/>
          <a:p>
            <a:pPr algn="ctr">
              <a:lnSpc>
                <a:spcPts val="4199"/>
              </a:lnSpc>
            </a:pPr>
            <a:r>
              <a:rPr lang="en-US" sz="2999" spc="218">
                <a:solidFill>
                  <a:srgbClr val="000000"/>
                </a:solidFill>
                <a:latin typeface="Montserrat Bold"/>
              </a:rPr>
              <a:t>To be a good advocate...</a:t>
            </a:r>
          </a:p>
          <a:p>
            <a:pPr algn="ctr">
              <a:lnSpc>
                <a:spcPts val="4199"/>
              </a:lnSpc>
            </a:pPr>
            <a:endParaRPr lang="en-US" sz="2999" spc="218">
              <a:solidFill>
                <a:srgbClr val="000000"/>
              </a:solidFill>
              <a:latin typeface="Montserrat Bold"/>
            </a:endParaRPr>
          </a:p>
          <a:p>
            <a:pPr algn="ctr">
              <a:lnSpc>
                <a:spcPts val="4199"/>
              </a:lnSpc>
            </a:pPr>
            <a:r>
              <a:rPr lang="en-US" sz="2999" spc="218">
                <a:solidFill>
                  <a:srgbClr val="000000"/>
                </a:solidFill>
                <a:latin typeface="Montserrat Bold"/>
              </a:rPr>
              <a:t> You must know your goals, your passions, your strengths and </a:t>
            </a:r>
          </a:p>
          <a:p>
            <a:pPr algn="ctr">
              <a:lnSpc>
                <a:spcPts val="4199"/>
              </a:lnSpc>
            </a:pPr>
            <a:r>
              <a:rPr lang="en-US" sz="2999" spc="218">
                <a:solidFill>
                  <a:srgbClr val="000000"/>
                </a:solidFill>
                <a:latin typeface="Montserrat Bold"/>
              </a:rPr>
              <a:t>weakness, and your partners</a:t>
            </a:r>
          </a:p>
        </p:txBody>
      </p:sp>
      <p:sp>
        <p:nvSpPr>
          <p:cNvPr id="4" name="Freeform 4"/>
          <p:cNvSpPr/>
          <p:nvPr/>
        </p:nvSpPr>
        <p:spPr>
          <a:xfrm>
            <a:off x="7348121" y="5009758"/>
            <a:ext cx="3818088" cy="4825388"/>
          </a:xfrm>
          <a:custGeom>
            <a:avLst/>
            <a:gdLst/>
            <a:ahLst/>
            <a:cxnLst/>
            <a:rect l="l" t="t" r="r" b="b"/>
            <a:pathLst>
              <a:path w="3818088" h="4825388">
                <a:moveTo>
                  <a:pt x="0" y="0"/>
                </a:moveTo>
                <a:lnTo>
                  <a:pt x="3818088" y="0"/>
                </a:lnTo>
                <a:lnTo>
                  <a:pt x="3818088" y="4825387"/>
                </a:lnTo>
                <a:lnTo>
                  <a:pt x="0" y="48253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771714" y="1528752"/>
            <a:ext cx="2744572" cy="3099022"/>
          </a:xfrm>
          <a:custGeom>
            <a:avLst/>
            <a:gdLst/>
            <a:ahLst/>
            <a:cxnLst/>
            <a:rect l="l" t="t" r="r" b="b"/>
            <a:pathLst>
              <a:path w="2744572" h="3099022">
                <a:moveTo>
                  <a:pt x="2744572" y="0"/>
                </a:moveTo>
                <a:lnTo>
                  <a:pt x="0" y="0"/>
                </a:lnTo>
                <a:lnTo>
                  <a:pt x="0" y="3099023"/>
                </a:lnTo>
                <a:lnTo>
                  <a:pt x="2744572" y="3099023"/>
                </a:lnTo>
                <a:lnTo>
                  <a:pt x="27445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758646" y="2393101"/>
            <a:ext cx="7343911" cy="4416529"/>
          </a:xfrm>
          <a:custGeom>
            <a:avLst/>
            <a:gdLst/>
            <a:ahLst/>
            <a:cxnLst/>
            <a:rect l="l" t="t" r="r" b="b"/>
            <a:pathLst>
              <a:path w="7343911" h="4416529">
                <a:moveTo>
                  <a:pt x="0" y="0"/>
                </a:moveTo>
                <a:lnTo>
                  <a:pt x="7343910" y="0"/>
                </a:lnTo>
                <a:lnTo>
                  <a:pt x="7343910" y="4416529"/>
                </a:lnTo>
                <a:lnTo>
                  <a:pt x="0" y="4416529"/>
                </a:lnTo>
                <a:lnTo>
                  <a:pt x="0" y="0"/>
                </a:lnTo>
                <a:close/>
              </a:path>
            </a:pathLst>
          </a:custGeom>
          <a:blipFill>
            <a:blip r:embed="rId4"/>
            <a:stretch>
              <a:fillRect/>
            </a:stretch>
          </a:blipFill>
        </p:spPr>
      </p:sp>
      <p:sp>
        <p:nvSpPr>
          <p:cNvPr id="4" name="TextBox 4"/>
          <p:cNvSpPr txBox="1"/>
          <p:nvPr/>
        </p:nvSpPr>
        <p:spPr>
          <a:xfrm>
            <a:off x="5880750" y="747702"/>
            <a:ext cx="6526500" cy="428625"/>
          </a:xfrm>
          <a:prstGeom prst="rect">
            <a:avLst/>
          </a:prstGeom>
        </p:spPr>
        <p:txBody>
          <a:bodyPr lIns="0" tIns="0" rIns="0" bIns="0" rtlCol="0" anchor="t">
            <a:spAutoFit/>
          </a:bodyPr>
          <a:lstStyle/>
          <a:p>
            <a:pPr algn="ctr">
              <a:lnSpc>
                <a:spcPts val="3300"/>
              </a:lnSpc>
            </a:pPr>
            <a:r>
              <a:rPr lang="en-US" sz="3000" spc="129">
                <a:solidFill>
                  <a:srgbClr val="000000"/>
                </a:solidFill>
                <a:latin typeface="Montserrat Bold"/>
              </a:rPr>
              <a:t>GROUP ADVOCACY</a:t>
            </a:r>
          </a:p>
        </p:txBody>
      </p:sp>
      <p:sp>
        <p:nvSpPr>
          <p:cNvPr id="5" name="TextBox 5"/>
          <p:cNvSpPr txBox="1"/>
          <p:nvPr/>
        </p:nvSpPr>
        <p:spPr>
          <a:xfrm>
            <a:off x="1028700" y="2278801"/>
            <a:ext cx="6858578" cy="9358436"/>
          </a:xfrm>
          <a:prstGeom prst="rect">
            <a:avLst/>
          </a:prstGeom>
        </p:spPr>
        <p:txBody>
          <a:bodyPr lIns="0" tIns="0" rIns="0" bIns="0" rtlCol="0" anchor="t">
            <a:spAutoFit/>
          </a:bodyPr>
          <a:lstStyle/>
          <a:p>
            <a:pPr algn="ctr">
              <a:lnSpc>
                <a:spcPts val="4830"/>
              </a:lnSpc>
            </a:pPr>
            <a:r>
              <a:rPr lang="en-US" sz="3000" u="sng">
                <a:solidFill>
                  <a:srgbClr val="000000"/>
                </a:solidFill>
                <a:latin typeface="Montserrat Bold"/>
              </a:rPr>
              <a:t> Things to do in a group...</a:t>
            </a:r>
          </a:p>
          <a:p>
            <a:pPr algn="ctr">
              <a:lnSpc>
                <a:spcPts val="4830"/>
              </a:lnSpc>
            </a:pPr>
            <a:endParaRPr lang="en-US" sz="3000" u="sng">
              <a:solidFill>
                <a:srgbClr val="000000"/>
              </a:solidFill>
              <a:latin typeface="Montserrat Bold"/>
            </a:endParaRPr>
          </a:p>
          <a:p>
            <a:pPr>
              <a:lnSpc>
                <a:spcPts val="5790"/>
              </a:lnSpc>
            </a:pPr>
            <a:r>
              <a:rPr lang="en-US" sz="3000">
                <a:solidFill>
                  <a:srgbClr val="000000"/>
                </a:solidFill>
                <a:latin typeface="Montserrat Bold"/>
              </a:rPr>
              <a:t>Go to rallies or demonstrations</a:t>
            </a:r>
          </a:p>
          <a:p>
            <a:pPr>
              <a:lnSpc>
                <a:spcPts val="5790"/>
              </a:lnSpc>
            </a:pPr>
            <a:endParaRPr lang="en-US" sz="3000">
              <a:solidFill>
                <a:srgbClr val="000000"/>
              </a:solidFill>
              <a:latin typeface="Montserrat Bold"/>
            </a:endParaRPr>
          </a:p>
          <a:p>
            <a:pPr>
              <a:lnSpc>
                <a:spcPts val="5790"/>
              </a:lnSpc>
            </a:pPr>
            <a:r>
              <a:rPr lang="en-US" sz="3000">
                <a:solidFill>
                  <a:srgbClr val="000000"/>
                </a:solidFill>
                <a:latin typeface="Montserrat Bold"/>
              </a:rPr>
              <a:t>Attend committee meetings</a:t>
            </a:r>
          </a:p>
          <a:p>
            <a:pPr>
              <a:lnSpc>
                <a:spcPts val="5790"/>
              </a:lnSpc>
            </a:pPr>
            <a:endParaRPr lang="en-US" sz="3000">
              <a:solidFill>
                <a:srgbClr val="000000"/>
              </a:solidFill>
              <a:latin typeface="Montserrat Bold"/>
            </a:endParaRPr>
          </a:p>
          <a:p>
            <a:pPr>
              <a:lnSpc>
                <a:spcPts val="5790"/>
              </a:lnSpc>
            </a:pPr>
            <a:r>
              <a:rPr lang="en-US" sz="3000">
                <a:solidFill>
                  <a:srgbClr val="000000"/>
                </a:solidFill>
                <a:latin typeface="Montserrat Bold"/>
              </a:rPr>
              <a:t>Have workshops where people can learn about issues.</a:t>
            </a:r>
          </a:p>
          <a:p>
            <a:pPr>
              <a:lnSpc>
                <a:spcPts val="5790"/>
              </a:lnSpc>
            </a:pPr>
            <a:endParaRPr lang="en-US" sz="3000">
              <a:solidFill>
                <a:srgbClr val="000000"/>
              </a:solidFill>
              <a:latin typeface="Montserrat Bold"/>
            </a:endParaRPr>
          </a:p>
          <a:p>
            <a:pPr>
              <a:lnSpc>
                <a:spcPts val="5790"/>
              </a:lnSpc>
            </a:pPr>
            <a:r>
              <a:rPr lang="en-US" sz="3000">
                <a:solidFill>
                  <a:srgbClr val="000000"/>
                </a:solidFill>
                <a:latin typeface="Montserrat Bold"/>
              </a:rPr>
              <a:t>Talk with officials</a:t>
            </a:r>
          </a:p>
          <a:p>
            <a:pPr>
              <a:lnSpc>
                <a:spcPts val="4824"/>
              </a:lnSpc>
            </a:pPr>
            <a:endParaRPr lang="en-US" sz="3000">
              <a:solidFill>
                <a:srgbClr val="000000"/>
              </a:solidFill>
              <a:latin typeface="Montserrat Bold"/>
            </a:endParaRPr>
          </a:p>
          <a:p>
            <a:pPr>
              <a:lnSpc>
                <a:spcPts val="4824"/>
              </a:lnSpc>
            </a:pPr>
            <a:endParaRPr lang="en-US" sz="3000">
              <a:solidFill>
                <a:srgbClr val="000000"/>
              </a:solidFill>
              <a:latin typeface="Montserrat Bold"/>
            </a:endParaRPr>
          </a:p>
          <a:p>
            <a:pPr>
              <a:lnSpc>
                <a:spcPts val="4824"/>
              </a:lnSpc>
            </a:pPr>
            <a:endParaRPr lang="en-US" sz="3000">
              <a:solidFill>
                <a:srgbClr val="000000"/>
              </a:solidFill>
              <a:latin typeface="Montserrat Bold"/>
            </a:endParaRPr>
          </a:p>
          <a:p>
            <a:pPr>
              <a:lnSpc>
                <a:spcPts val="3703"/>
              </a:lnSpc>
            </a:pPr>
            <a:endParaRPr lang="en-US" sz="3000">
              <a:solidFill>
                <a:srgbClr val="000000"/>
              </a:solidFill>
              <a:latin typeface="Montserrat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3204029" y="1958526"/>
            <a:ext cx="4273047" cy="4657272"/>
          </a:xfrm>
          <a:custGeom>
            <a:avLst/>
            <a:gdLst/>
            <a:ahLst/>
            <a:cxnLst/>
            <a:rect l="l" t="t" r="r" b="b"/>
            <a:pathLst>
              <a:path w="4273047" h="4657272">
                <a:moveTo>
                  <a:pt x="4273047" y="0"/>
                </a:moveTo>
                <a:lnTo>
                  <a:pt x="0" y="0"/>
                </a:lnTo>
                <a:lnTo>
                  <a:pt x="0" y="4657273"/>
                </a:lnTo>
                <a:lnTo>
                  <a:pt x="4273047" y="4657273"/>
                </a:lnTo>
                <a:lnTo>
                  <a:pt x="42730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12757" y="6615799"/>
            <a:ext cx="3865014" cy="3503923"/>
          </a:xfrm>
          <a:custGeom>
            <a:avLst/>
            <a:gdLst/>
            <a:ahLst/>
            <a:cxnLst/>
            <a:rect l="l" t="t" r="r" b="b"/>
            <a:pathLst>
              <a:path w="3865014" h="3503923">
                <a:moveTo>
                  <a:pt x="0" y="0"/>
                </a:moveTo>
                <a:lnTo>
                  <a:pt x="3865014" y="0"/>
                </a:lnTo>
                <a:lnTo>
                  <a:pt x="3865014" y="3503923"/>
                </a:lnTo>
                <a:lnTo>
                  <a:pt x="0" y="3503923"/>
                </a:lnTo>
                <a:lnTo>
                  <a:pt x="0" y="0"/>
                </a:lnTo>
                <a:close/>
              </a:path>
            </a:pathLst>
          </a:custGeom>
          <a:blipFill>
            <a:blip r:embed="rId4"/>
            <a:stretch>
              <a:fillRect/>
            </a:stretch>
          </a:blipFill>
        </p:spPr>
      </p:sp>
      <p:sp>
        <p:nvSpPr>
          <p:cNvPr id="4" name="TextBox 4"/>
          <p:cNvSpPr txBox="1"/>
          <p:nvPr/>
        </p:nvSpPr>
        <p:spPr>
          <a:xfrm>
            <a:off x="1728525" y="1853751"/>
            <a:ext cx="11281704" cy="6965136"/>
          </a:xfrm>
          <a:prstGeom prst="rect">
            <a:avLst/>
          </a:prstGeom>
        </p:spPr>
        <p:txBody>
          <a:bodyPr lIns="0" tIns="0" rIns="0" bIns="0" rtlCol="0" anchor="t">
            <a:spAutoFit/>
          </a:bodyPr>
          <a:lstStyle/>
          <a:p>
            <a:pPr>
              <a:lnSpc>
                <a:spcPts val="4740"/>
              </a:lnSpc>
            </a:pPr>
            <a:r>
              <a:rPr lang="en-US" sz="3000">
                <a:solidFill>
                  <a:srgbClr val="000000"/>
                </a:solidFill>
                <a:latin typeface="Montserrat Bold"/>
              </a:rPr>
              <a:t>Get to know your legislators</a:t>
            </a:r>
          </a:p>
          <a:p>
            <a:pPr marL="647700" lvl="1" indent="-323850">
              <a:lnSpc>
                <a:spcPts val="4740"/>
              </a:lnSpc>
              <a:buFont typeface="Arial"/>
              <a:buChar char="•"/>
            </a:pPr>
            <a:r>
              <a:rPr lang="en-US" sz="3000">
                <a:solidFill>
                  <a:srgbClr val="000000"/>
                </a:solidFill>
                <a:latin typeface="Montserrat Bold"/>
              </a:rPr>
              <a:t>Write letters or emails to them</a:t>
            </a:r>
          </a:p>
          <a:p>
            <a:pPr marL="647700" lvl="1" indent="-323850">
              <a:lnSpc>
                <a:spcPts val="4740"/>
              </a:lnSpc>
              <a:buFont typeface="Arial"/>
              <a:buChar char="•"/>
            </a:pPr>
            <a:r>
              <a:rPr lang="en-US" sz="3000">
                <a:solidFill>
                  <a:srgbClr val="000000"/>
                </a:solidFill>
                <a:latin typeface="Montserrat Bold"/>
              </a:rPr>
              <a:t>Meet with them</a:t>
            </a:r>
          </a:p>
          <a:p>
            <a:pPr marL="647700" lvl="1" indent="-323850">
              <a:lnSpc>
                <a:spcPts val="4740"/>
              </a:lnSpc>
              <a:buFont typeface="Arial"/>
              <a:buChar char="•"/>
            </a:pPr>
            <a:r>
              <a:rPr lang="en-US" sz="3000">
                <a:solidFill>
                  <a:srgbClr val="000000"/>
                </a:solidFill>
                <a:latin typeface="Montserrat Bold"/>
              </a:rPr>
              <a:t>Google them</a:t>
            </a:r>
          </a:p>
          <a:p>
            <a:pPr>
              <a:lnSpc>
                <a:spcPts val="4740"/>
              </a:lnSpc>
            </a:pPr>
            <a:endParaRPr lang="en-US" sz="3000">
              <a:solidFill>
                <a:srgbClr val="000000"/>
              </a:solidFill>
              <a:latin typeface="Montserrat Bold"/>
            </a:endParaRPr>
          </a:p>
          <a:p>
            <a:pPr>
              <a:lnSpc>
                <a:spcPts val="6000"/>
              </a:lnSpc>
            </a:pPr>
            <a:r>
              <a:rPr lang="en-US" sz="3000">
                <a:solidFill>
                  <a:srgbClr val="000000"/>
                </a:solidFill>
                <a:latin typeface="Montserrat Bold"/>
              </a:rPr>
              <a:t>Follow and bills that are important to you</a:t>
            </a:r>
          </a:p>
          <a:p>
            <a:pPr>
              <a:lnSpc>
                <a:spcPts val="6000"/>
              </a:lnSpc>
            </a:pPr>
            <a:r>
              <a:rPr lang="en-US" sz="3000">
                <a:solidFill>
                  <a:srgbClr val="000000"/>
                </a:solidFill>
                <a:latin typeface="Montserrat Bold"/>
              </a:rPr>
              <a:t>Pay attention to committees that are important to you</a:t>
            </a:r>
          </a:p>
          <a:p>
            <a:pPr>
              <a:lnSpc>
                <a:spcPts val="3949"/>
              </a:lnSpc>
            </a:pPr>
            <a:endParaRPr lang="en-US" sz="3000">
              <a:solidFill>
                <a:srgbClr val="000000"/>
              </a:solidFill>
              <a:latin typeface="Montserrat Bold"/>
            </a:endParaRPr>
          </a:p>
          <a:p>
            <a:pPr>
              <a:lnSpc>
                <a:spcPts val="3949"/>
              </a:lnSpc>
            </a:pPr>
            <a:endParaRPr lang="en-US" sz="3000">
              <a:solidFill>
                <a:srgbClr val="000000"/>
              </a:solidFill>
              <a:latin typeface="Montserrat Bold"/>
            </a:endParaRPr>
          </a:p>
          <a:p>
            <a:pPr>
              <a:lnSpc>
                <a:spcPts val="3949"/>
              </a:lnSpc>
            </a:pPr>
            <a:endParaRPr lang="en-US" sz="3000">
              <a:solidFill>
                <a:srgbClr val="000000"/>
              </a:solidFill>
              <a:latin typeface="Montserrat Bold"/>
            </a:endParaRPr>
          </a:p>
          <a:p>
            <a:pPr>
              <a:lnSpc>
                <a:spcPts val="3949"/>
              </a:lnSpc>
            </a:pPr>
            <a:endParaRPr lang="en-US" sz="3000">
              <a:solidFill>
                <a:srgbClr val="000000"/>
              </a:solidFill>
              <a:latin typeface="Montserrat Bold"/>
            </a:endParaRPr>
          </a:p>
          <a:p>
            <a:pPr>
              <a:lnSpc>
                <a:spcPts val="3837"/>
              </a:lnSpc>
            </a:pPr>
            <a:endParaRPr lang="en-US" sz="3000">
              <a:solidFill>
                <a:srgbClr val="000000"/>
              </a:solidFill>
              <a:latin typeface="Montserrat Bold"/>
            </a:endParaRPr>
          </a:p>
        </p:txBody>
      </p:sp>
      <p:sp>
        <p:nvSpPr>
          <p:cNvPr id="5" name="TextBox 5"/>
          <p:cNvSpPr txBox="1"/>
          <p:nvPr/>
        </p:nvSpPr>
        <p:spPr>
          <a:xfrm>
            <a:off x="3451477" y="6940926"/>
            <a:ext cx="11385046" cy="3550436"/>
          </a:xfrm>
          <a:prstGeom prst="rect">
            <a:avLst/>
          </a:prstGeom>
        </p:spPr>
        <p:txBody>
          <a:bodyPr lIns="0" tIns="0" rIns="0" bIns="0" rtlCol="0" anchor="t">
            <a:spAutoFit/>
          </a:bodyPr>
          <a:lstStyle/>
          <a:p>
            <a:pPr algn="ctr">
              <a:lnSpc>
                <a:spcPts val="2874"/>
              </a:lnSpc>
              <a:spcBef>
                <a:spcPct val="0"/>
              </a:spcBef>
            </a:pPr>
            <a:r>
              <a:rPr lang="en-US" sz="2499">
                <a:solidFill>
                  <a:srgbClr val="0033A0"/>
                </a:solidFill>
                <a:latin typeface="Montserrat Bold"/>
              </a:rPr>
              <a:t>Kentucky’s Legislative Research Commission</a:t>
            </a:r>
          </a:p>
          <a:p>
            <a:pPr algn="ctr">
              <a:lnSpc>
                <a:spcPts val="5524"/>
              </a:lnSpc>
            </a:pPr>
            <a:r>
              <a:rPr lang="en-US" sz="2499">
                <a:solidFill>
                  <a:srgbClr val="0033A0"/>
                </a:solidFill>
                <a:latin typeface="Montserrat Bold"/>
              </a:rPr>
              <a:t>Leave a Message for your State Legislator: </a:t>
            </a:r>
          </a:p>
          <a:p>
            <a:pPr algn="ctr">
              <a:lnSpc>
                <a:spcPts val="5524"/>
              </a:lnSpc>
            </a:pPr>
            <a:r>
              <a:rPr lang="en-US" sz="2499">
                <a:solidFill>
                  <a:srgbClr val="0033A0"/>
                </a:solidFill>
                <a:latin typeface="Montserrat"/>
              </a:rPr>
              <a:t>1-800-372-7181</a:t>
            </a:r>
          </a:p>
          <a:p>
            <a:pPr algn="ctr">
              <a:lnSpc>
                <a:spcPts val="5524"/>
              </a:lnSpc>
            </a:pPr>
            <a:r>
              <a:rPr lang="en-US" sz="2499">
                <a:solidFill>
                  <a:srgbClr val="0033A0"/>
                </a:solidFill>
                <a:latin typeface="Montserrat Bold"/>
              </a:rPr>
              <a:t>Call your State Legislator's Office</a:t>
            </a:r>
          </a:p>
          <a:p>
            <a:pPr algn="ctr">
              <a:lnSpc>
                <a:spcPts val="5524"/>
              </a:lnSpc>
            </a:pPr>
            <a:r>
              <a:rPr lang="en-US" sz="2499">
                <a:solidFill>
                  <a:srgbClr val="0033A0"/>
                </a:solidFill>
                <a:latin typeface="Montserrat"/>
              </a:rPr>
              <a:t>502-564-8100</a:t>
            </a:r>
          </a:p>
          <a:p>
            <a:pPr algn="ctr">
              <a:lnSpc>
                <a:spcPts val="4294"/>
              </a:lnSpc>
              <a:spcBef>
                <a:spcPct val="0"/>
              </a:spcBef>
            </a:pPr>
            <a:endParaRPr lang="en-US" sz="2499">
              <a:solidFill>
                <a:srgbClr val="0033A0"/>
              </a:solidFill>
              <a:latin typeface="Montserrat"/>
            </a:endParaRPr>
          </a:p>
        </p:txBody>
      </p:sp>
      <p:sp>
        <p:nvSpPr>
          <p:cNvPr id="6" name="TextBox 6"/>
          <p:cNvSpPr txBox="1"/>
          <p:nvPr/>
        </p:nvSpPr>
        <p:spPr>
          <a:xfrm>
            <a:off x="5277771" y="819150"/>
            <a:ext cx="7732457" cy="438150"/>
          </a:xfrm>
          <a:prstGeom prst="rect">
            <a:avLst/>
          </a:prstGeom>
        </p:spPr>
        <p:txBody>
          <a:bodyPr lIns="0" tIns="0" rIns="0" bIns="0" rtlCol="0" anchor="t">
            <a:spAutoFit/>
          </a:bodyPr>
          <a:lstStyle/>
          <a:p>
            <a:pPr algn="ctr">
              <a:lnSpc>
                <a:spcPts val="3300"/>
              </a:lnSpc>
              <a:spcBef>
                <a:spcPct val="0"/>
              </a:spcBef>
            </a:pPr>
            <a:r>
              <a:rPr lang="en-US" sz="3000" spc="129">
                <a:solidFill>
                  <a:srgbClr val="000000"/>
                </a:solidFill>
                <a:latin typeface="Montserrat Classic"/>
              </a:rPr>
              <a:t>THINGS TO DO ON YOUR OWN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94876" y="3525639"/>
            <a:ext cx="15298249" cy="8335862"/>
          </a:xfrm>
          <a:prstGeom prst="rect">
            <a:avLst/>
          </a:prstGeom>
        </p:spPr>
        <p:txBody>
          <a:bodyPr lIns="0" tIns="0" rIns="0" bIns="0" rtlCol="0" anchor="t">
            <a:spAutoFit/>
          </a:bodyPr>
          <a:lstStyle/>
          <a:p>
            <a:pPr algn="ctr">
              <a:lnSpc>
                <a:spcPts val="4200"/>
              </a:lnSpc>
            </a:pPr>
            <a:r>
              <a:rPr lang="en-US" sz="3000">
                <a:solidFill>
                  <a:srgbClr val="000000"/>
                </a:solidFill>
                <a:latin typeface="Montserrat Bold"/>
              </a:rPr>
              <a:t>Public policy is...</a:t>
            </a:r>
          </a:p>
          <a:p>
            <a:pPr algn="ctr">
              <a:lnSpc>
                <a:spcPts val="4200"/>
              </a:lnSpc>
            </a:pPr>
            <a:endParaRPr lang="en-US" sz="3000">
              <a:solidFill>
                <a:srgbClr val="000000"/>
              </a:solidFill>
              <a:latin typeface="Montserrat Bold"/>
            </a:endParaRPr>
          </a:p>
          <a:p>
            <a:pPr algn="ctr">
              <a:lnSpc>
                <a:spcPts val="4200"/>
              </a:lnSpc>
            </a:pPr>
            <a:r>
              <a:rPr lang="en-US" sz="3000">
                <a:solidFill>
                  <a:srgbClr val="000000"/>
                </a:solidFill>
                <a:latin typeface="Montserrat Bold"/>
              </a:rPr>
              <a:t>a set of laws decided by government leaders: </a:t>
            </a:r>
          </a:p>
          <a:p>
            <a:pPr algn="ctr">
              <a:lnSpc>
                <a:spcPts val="4200"/>
              </a:lnSpc>
            </a:pPr>
            <a:r>
              <a:rPr lang="en-US" sz="3000">
                <a:solidFill>
                  <a:srgbClr val="000000"/>
                </a:solidFill>
                <a:latin typeface="Montserrat Bold"/>
              </a:rPr>
              <a:t>like Cabinet Officials, Representatives, and the Governor</a:t>
            </a:r>
          </a:p>
          <a:p>
            <a:pPr algn="ctr">
              <a:lnSpc>
                <a:spcPts val="4200"/>
              </a:lnSpc>
            </a:pPr>
            <a:endParaRPr lang="en-US" sz="3000">
              <a:solidFill>
                <a:srgbClr val="000000"/>
              </a:solidFill>
              <a:latin typeface="Montserrat Bold"/>
            </a:endParaRPr>
          </a:p>
          <a:p>
            <a:pPr algn="ctr">
              <a:lnSpc>
                <a:spcPts val="4200"/>
              </a:lnSpc>
            </a:pPr>
            <a:r>
              <a:rPr lang="en-US" sz="3000">
                <a:solidFill>
                  <a:srgbClr val="000000"/>
                </a:solidFill>
                <a:latin typeface="Montserrat Bold"/>
              </a:rPr>
              <a:t>In public policy, you can advocate for...</a:t>
            </a:r>
          </a:p>
          <a:p>
            <a:pPr algn="ctr">
              <a:lnSpc>
                <a:spcPts val="4200"/>
              </a:lnSpc>
            </a:pPr>
            <a:endParaRPr lang="en-US" sz="3000">
              <a:solidFill>
                <a:srgbClr val="000000"/>
              </a:solidFill>
              <a:latin typeface="Montserrat Bold"/>
            </a:endParaRPr>
          </a:p>
          <a:p>
            <a:pPr algn="ctr">
              <a:lnSpc>
                <a:spcPts val="4200"/>
              </a:lnSpc>
            </a:pPr>
            <a:r>
              <a:rPr lang="en-US" sz="3000">
                <a:solidFill>
                  <a:srgbClr val="000000"/>
                </a:solidFill>
                <a:latin typeface="Montserrat Bold"/>
              </a:rPr>
              <a:t>bills</a:t>
            </a:r>
          </a:p>
          <a:p>
            <a:pPr algn="ctr">
              <a:lnSpc>
                <a:spcPts val="4200"/>
              </a:lnSpc>
            </a:pPr>
            <a:r>
              <a:rPr lang="en-US" sz="3000">
                <a:solidFill>
                  <a:srgbClr val="000000"/>
                </a:solidFill>
                <a:latin typeface="Montserrat Bold"/>
              </a:rPr>
              <a:t>regulations</a:t>
            </a:r>
          </a:p>
          <a:p>
            <a:pPr algn="ctr">
              <a:lnSpc>
                <a:spcPts val="4200"/>
              </a:lnSpc>
            </a:pPr>
            <a:r>
              <a:rPr lang="en-US" sz="3000">
                <a:solidFill>
                  <a:srgbClr val="000000"/>
                </a:solidFill>
                <a:latin typeface="Montserrat Bold"/>
              </a:rPr>
              <a:t>executive orders</a:t>
            </a:r>
          </a:p>
          <a:p>
            <a:pPr algn="ctr">
              <a:lnSpc>
                <a:spcPts val="4200"/>
              </a:lnSpc>
            </a:pPr>
            <a:endParaRPr lang="en-US" sz="3000">
              <a:solidFill>
                <a:srgbClr val="000000"/>
              </a:solidFill>
              <a:latin typeface="Montserrat Bold"/>
            </a:endParaRPr>
          </a:p>
          <a:p>
            <a:pPr algn="ctr">
              <a:lnSpc>
                <a:spcPts val="4200"/>
              </a:lnSpc>
            </a:pPr>
            <a:endParaRPr lang="en-US" sz="3000">
              <a:solidFill>
                <a:srgbClr val="000000"/>
              </a:solidFill>
              <a:latin typeface="Montserrat Bold"/>
            </a:endParaRPr>
          </a:p>
          <a:p>
            <a:pPr algn="ctr">
              <a:lnSpc>
                <a:spcPts val="4200"/>
              </a:lnSpc>
            </a:pPr>
            <a:endParaRPr lang="en-US" sz="3000">
              <a:solidFill>
                <a:srgbClr val="000000"/>
              </a:solidFill>
              <a:latin typeface="Montserrat Bold"/>
            </a:endParaRPr>
          </a:p>
          <a:p>
            <a:pPr algn="ctr">
              <a:lnSpc>
                <a:spcPts val="2904"/>
              </a:lnSpc>
            </a:pPr>
            <a:endParaRPr lang="en-US" sz="3000">
              <a:solidFill>
                <a:srgbClr val="000000"/>
              </a:solidFill>
              <a:latin typeface="Montserrat Bold"/>
            </a:endParaRPr>
          </a:p>
          <a:p>
            <a:pPr algn="ctr">
              <a:lnSpc>
                <a:spcPts val="3184"/>
              </a:lnSpc>
            </a:pPr>
            <a:endParaRPr lang="en-US" sz="3000">
              <a:solidFill>
                <a:srgbClr val="000000"/>
              </a:solidFill>
              <a:latin typeface="Montserrat Bold"/>
            </a:endParaRPr>
          </a:p>
          <a:p>
            <a:pPr algn="ctr">
              <a:lnSpc>
                <a:spcPts val="3184"/>
              </a:lnSpc>
            </a:pPr>
            <a:endParaRPr lang="en-US" sz="3000">
              <a:solidFill>
                <a:srgbClr val="000000"/>
              </a:solidFill>
              <a:latin typeface="Montserrat Bold"/>
            </a:endParaRPr>
          </a:p>
          <a:p>
            <a:pPr algn="ctr">
              <a:lnSpc>
                <a:spcPts val="1936"/>
              </a:lnSpc>
            </a:pPr>
            <a:r>
              <a:rPr lang="en-US" sz="1382">
                <a:solidFill>
                  <a:srgbClr val="000000"/>
                </a:solidFill>
                <a:latin typeface="Montserrat"/>
              </a:rPr>
              <a:t> </a:t>
            </a:r>
          </a:p>
        </p:txBody>
      </p:sp>
      <p:sp>
        <p:nvSpPr>
          <p:cNvPr id="3" name="Freeform 3"/>
          <p:cNvSpPr/>
          <p:nvPr/>
        </p:nvSpPr>
        <p:spPr>
          <a:xfrm>
            <a:off x="1028700" y="1028700"/>
            <a:ext cx="2873849" cy="2873849"/>
          </a:xfrm>
          <a:custGeom>
            <a:avLst/>
            <a:gdLst/>
            <a:ahLst/>
            <a:cxnLst/>
            <a:rect l="l" t="t" r="r" b="b"/>
            <a:pathLst>
              <a:path w="2873849" h="2873849">
                <a:moveTo>
                  <a:pt x="0" y="0"/>
                </a:moveTo>
                <a:lnTo>
                  <a:pt x="2873849" y="0"/>
                </a:lnTo>
                <a:lnTo>
                  <a:pt x="2873849" y="2873849"/>
                </a:lnTo>
                <a:lnTo>
                  <a:pt x="0" y="2873849"/>
                </a:lnTo>
                <a:lnTo>
                  <a:pt x="0" y="0"/>
                </a:lnTo>
                <a:close/>
              </a:path>
            </a:pathLst>
          </a:custGeom>
          <a:blipFill>
            <a:blip r:embed="rId2"/>
            <a:stretch>
              <a:fillRect/>
            </a:stretch>
          </a:blipFill>
        </p:spPr>
      </p:sp>
      <p:sp>
        <p:nvSpPr>
          <p:cNvPr id="4" name="Freeform 4"/>
          <p:cNvSpPr/>
          <p:nvPr/>
        </p:nvSpPr>
        <p:spPr>
          <a:xfrm>
            <a:off x="14163538" y="1028700"/>
            <a:ext cx="3095762" cy="2873849"/>
          </a:xfrm>
          <a:custGeom>
            <a:avLst/>
            <a:gdLst/>
            <a:ahLst/>
            <a:cxnLst/>
            <a:rect l="l" t="t" r="r" b="b"/>
            <a:pathLst>
              <a:path w="3095762" h="2873849">
                <a:moveTo>
                  <a:pt x="0" y="0"/>
                </a:moveTo>
                <a:lnTo>
                  <a:pt x="3095762" y="0"/>
                </a:lnTo>
                <a:lnTo>
                  <a:pt x="3095762" y="2873849"/>
                </a:lnTo>
                <a:lnTo>
                  <a:pt x="0" y="2873849"/>
                </a:lnTo>
                <a:lnTo>
                  <a:pt x="0" y="0"/>
                </a:lnTo>
                <a:close/>
              </a:path>
            </a:pathLst>
          </a:custGeom>
          <a:blipFill>
            <a:blip r:embed="rId3"/>
            <a:stretch>
              <a:fillRect l="-2821" r="-36513"/>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2873849" cy="2873849"/>
          </a:xfrm>
          <a:custGeom>
            <a:avLst/>
            <a:gdLst/>
            <a:ahLst/>
            <a:cxnLst/>
            <a:rect l="l" t="t" r="r" b="b"/>
            <a:pathLst>
              <a:path w="2873849" h="2873849">
                <a:moveTo>
                  <a:pt x="0" y="0"/>
                </a:moveTo>
                <a:lnTo>
                  <a:pt x="2873849" y="0"/>
                </a:lnTo>
                <a:lnTo>
                  <a:pt x="2873849" y="2873849"/>
                </a:lnTo>
                <a:lnTo>
                  <a:pt x="0" y="2873849"/>
                </a:lnTo>
                <a:lnTo>
                  <a:pt x="0" y="0"/>
                </a:lnTo>
                <a:close/>
              </a:path>
            </a:pathLst>
          </a:custGeom>
          <a:blipFill>
            <a:blip r:embed="rId2"/>
            <a:stretch>
              <a:fillRect/>
            </a:stretch>
          </a:blipFill>
        </p:spPr>
      </p:sp>
      <p:sp>
        <p:nvSpPr>
          <p:cNvPr id="3" name="Freeform 3"/>
          <p:cNvSpPr/>
          <p:nvPr/>
        </p:nvSpPr>
        <p:spPr>
          <a:xfrm>
            <a:off x="13968456" y="1028700"/>
            <a:ext cx="3290844" cy="3054947"/>
          </a:xfrm>
          <a:custGeom>
            <a:avLst/>
            <a:gdLst/>
            <a:ahLst/>
            <a:cxnLst/>
            <a:rect l="l" t="t" r="r" b="b"/>
            <a:pathLst>
              <a:path w="3290844" h="3054947">
                <a:moveTo>
                  <a:pt x="0" y="0"/>
                </a:moveTo>
                <a:lnTo>
                  <a:pt x="3290844" y="0"/>
                </a:lnTo>
                <a:lnTo>
                  <a:pt x="3290844" y="3054947"/>
                </a:lnTo>
                <a:lnTo>
                  <a:pt x="0" y="3054947"/>
                </a:lnTo>
                <a:lnTo>
                  <a:pt x="0" y="0"/>
                </a:lnTo>
                <a:close/>
              </a:path>
            </a:pathLst>
          </a:custGeom>
          <a:blipFill>
            <a:blip r:embed="rId3"/>
            <a:stretch>
              <a:fillRect l="-2821" r="-36513"/>
            </a:stretch>
          </a:blipFill>
        </p:spPr>
      </p:sp>
      <p:grpSp>
        <p:nvGrpSpPr>
          <p:cNvPr id="4" name="Group 4"/>
          <p:cNvGrpSpPr/>
          <p:nvPr/>
        </p:nvGrpSpPr>
        <p:grpSpPr>
          <a:xfrm>
            <a:off x="2414702" y="4684804"/>
            <a:ext cx="13458596" cy="4573496"/>
            <a:chOff x="0" y="0"/>
            <a:chExt cx="17944795" cy="6097995"/>
          </a:xfrm>
        </p:grpSpPr>
        <p:sp>
          <p:nvSpPr>
            <p:cNvPr id="5" name="Freeform 5"/>
            <p:cNvSpPr/>
            <p:nvPr/>
          </p:nvSpPr>
          <p:spPr>
            <a:xfrm>
              <a:off x="0" y="0"/>
              <a:ext cx="17944795" cy="4093992"/>
            </a:xfrm>
            <a:custGeom>
              <a:avLst/>
              <a:gdLst/>
              <a:ahLst/>
              <a:cxnLst/>
              <a:rect l="l" t="t" r="r" b="b"/>
              <a:pathLst>
                <a:path w="17944795" h="4093992">
                  <a:moveTo>
                    <a:pt x="0" y="0"/>
                  </a:moveTo>
                  <a:lnTo>
                    <a:pt x="17944795" y="0"/>
                  </a:lnTo>
                  <a:lnTo>
                    <a:pt x="17944795" y="4093992"/>
                  </a:lnTo>
                  <a:lnTo>
                    <a:pt x="0" y="4093992"/>
                  </a:lnTo>
                  <a:lnTo>
                    <a:pt x="0" y="0"/>
                  </a:lnTo>
                  <a:close/>
                </a:path>
              </a:pathLst>
            </a:custGeom>
            <a:blipFill>
              <a:blip r:embed="rId4"/>
              <a:stretch>
                <a:fillRect l="-488" r="-570" b="-131769"/>
              </a:stretch>
            </a:blipFill>
          </p:spPr>
        </p:sp>
        <p:sp>
          <p:nvSpPr>
            <p:cNvPr id="6" name="Freeform 6"/>
            <p:cNvSpPr/>
            <p:nvPr/>
          </p:nvSpPr>
          <p:spPr>
            <a:xfrm>
              <a:off x="0" y="4093992"/>
              <a:ext cx="17944795" cy="2004003"/>
            </a:xfrm>
            <a:custGeom>
              <a:avLst/>
              <a:gdLst/>
              <a:ahLst/>
              <a:cxnLst/>
              <a:rect l="l" t="t" r="r" b="b"/>
              <a:pathLst>
                <a:path w="17944795" h="2004003">
                  <a:moveTo>
                    <a:pt x="0" y="0"/>
                  </a:moveTo>
                  <a:lnTo>
                    <a:pt x="17944795" y="0"/>
                  </a:lnTo>
                  <a:lnTo>
                    <a:pt x="17944795" y="2004003"/>
                  </a:lnTo>
                  <a:lnTo>
                    <a:pt x="0" y="2004003"/>
                  </a:lnTo>
                  <a:lnTo>
                    <a:pt x="0" y="0"/>
                  </a:lnTo>
                  <a:close/>
                </a:path>
              </a:pathLst>
            </a:custGeom>
            <a:blipFill>
              <a:blip r:embed="rId5"/>
              <a:stretch>
                <a:fillRect l="-488" r="-551"/>
              </a:stretch>
            </a:blipFill>
          </p:spPr>
        </p:sp>
      </p:grpSp>
      <p:sp>
        <p:nvSpPr>
          <p:cNvPr id="7" name="TextBox 7"/>
          <p:cNvSpPr txBox="1"/>
          <p:nvPr/>
        </p:nvSpPr>
        <p:spPr>
          <a:xfrm>
            <a:off x="8659341" y="1702690"/>
            <a:ext cx="969318" cy="596900"/>
          </a:xfrm>
          <a:prstGeom prst="rect">
            <a:avLst/>
          </a:prstGeom>
        </p:spPr>
        <p:txBody>
          <a:bodyPr lIns="0" tIns="0" rIns="0" bIns="0" rtlCol="0" anchor="t">
            <a:spAutoFit/>
          </a:bodyPr>
          <a:lstStyle/>
          <a:p>
            <a:pPr algn="ctr">
              <a:lnSpc>
                <a:spcPts val="4899"/>
              </a:lnSpc>
            </a:pPr>
            <a:r>
              <a:rPr lang="en-US" sz="3499">
                <a:solidFill>
                  <a:srgbClr val="000000"/>
                </a:solidFill>
                <a:latin typeface="Montserrat Classic Bold"/>
              </a:rPr>
              <a:t>Bills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2873849" cy="2873849"/>
          </a:xfrm>
          <a:custGeom>
            <a:avLst/>
            <a:gdLst/>
            <a:ahLst/>
            <a:cxnLst/>
            <a:rect l="l" t="t" r="r" b="b"/>
            <a:pathLst>
              <a:path w="2873849" h="2873849">
                <a:moveTo>
                  <a:pt x="0" y="0"/>
                </a:moveTo>
                <a:lnTo>
                  <a:pt x="2873849" y="0"/>
                </a:lnTo>
                <a:lnTo>
                  <a:pt x="2873849" y="2873849"/>
                </a:lnTo>
                <a:lnTo>
                  <a:pt x="0" y="2873849"/>
                </a:lnTo>
                <a:lnTo>
                  <a:pt x="0" y="0"/>
                </a:lnTo>
                <a:close/>
              </a:path>
            </a:pathLst>
          </a:custGeom>
          <a:blipFill>
            <a:blip r:embed="rId2"/>
            <a:stretch>
              <a:fillRect/>
            </a:stretch>
          </a:blipFill>
        </p:spPr>
      </p:sp>
      <p:sp>
        <p:nvSpPr>
          <p:cNvPr id="3" name="Freeform 3"/>
          <p:cNvSpPr/>
          <p:nvPr/>
        </p:nvSpPr>
        <p:spPr>
          <a:xfrm>
            <a:off x="3469940" y="4300874"/>
            <a:ext cx="11348119" cy="5569629"/>
          </a:xfrm>
          <a:custGeom>
            <a:avLst/>
            <a:gdLst/>
            <a:ahLst/>
            <a:cxnLst/>
            <a:rect l="l" t="t" r="r" b="b"/>
            <a:pathLst>
              <a:path w="11348119" h="5569629">
                <a:moveTo>
                  <a:pt x="0" y="0"/>
                </a:moveTo>
                <a:lnTo>
                  <a:pt x="11348120" y="0"/>
                </a:lnTo>
                <a:lnTo>
                  <a:pt x="11348120" y="5569629"/>
                </a:lnTo>
                <a:lnTo>
                  <a:pt x="0" y="5569629"/>
                </a:lnTo>
                <a:lnTo>
                  <a:pt x="0" y="0"/>
                </a:lnTo>
                <a:close/>
              </a:path>
            </a:pathLst>
          </a:custGeom>
          <a:blipFill>
            <a:blip r:embed="rId3"/>
            <a:stretch>
              <a:fillRect/>
            </a:stretch>
          </a:blipFill>
        </p:spPr>
      </p:sp>
      <p:sp>
        <p:nvSpPr>
          <p:cNvPr id="4" name="Freeform 4"/>
          <p:cNvSpPr/>
          <p:nvPr/>
        </p:nvSpPr>
        <p:spPr>
          <a:xfrm>
            <a:off x="13713170" y="1028700"/>
            <a:ext cx="3546130" cy="2973489"/>
          </a:xfrm>
          <a:custGeom>
            <a:avLst/>
            <a:gdLst/>
            <a:ahLst/>
            <a:cxnLst/>
            <a:rect l="l" t="t" r="r" b="b"/>
            <a:pathLst>
              <a:path w="3546130" h="2973489">
                <a:moveTo>
                  <a:pt x="0" y="0"/>
                </a:moveTo>
                <a:lnTo>
                  <a:pt x="3546130" y="0"/>
                </a:lnTo>
                <a:lnTo>
                  <a:pt x="3546130" y="2973489"/>
                </a:lnTo>
                <a:lnTo>
                  <a:pt x="0" y="2973489"/>
                </a:lnTo>
                <a:lnTo>
                  <a:pt x="0" y="0"/>
                </a:lnTo>
                <a:close/>
              </a:path>
            </a:pathLst>
          </a:custGeom>
          <a:blipFill>
            <a:blip r:embed="rId4"/>
            <a:stretch>
              <a:fillRect l="-10920" r="-10080"/>
            </a:stretch>
          </a:blipFill>
        </p:spPr>
      </p:sp>
      <p:sp>
        <p:nvSpPr>
          <p:cNvPr id="5" name="TextBox 5"/>
          <p:cNvSpPr txBox="1"/>
          <p:nvPr/>
        </p:nvSpPr>
        <p:spPr>
          <a:xfrm>
            <a:off x="7206630" y="1702690"/>
            <a:ext cx="3874740" cy="596900"/>
          </a:xfrm>
          <a:prstGeom prst="rect">
            <a:avLst/>
          </a:prstGeom>
        </p:spPr>
        <p:txBody>
          <a:bodyPr lIns="0" tIns="0" rIns="0" bIns="0" rtlCol="0" anchor="t">
            <a:spAutoFit/>
          </a:bodyPr>
          <a:lstStyle/>
          <a:p>
            <a:pPr algn="ctr">
              <a:lnSpc>
                <a:spcPts val="4899"/>
              </a:lnSpc>
            </a:pPr>
            <a:r>
              <a:rPr lang="en-US" sz="3499">
                <a:solidFill>
                  <a:srgbClr val="000000"/>
                </a:solidFill>
                <a:latin typeface="Montserrat Classic Bold"/>
              </a:rPr>
              <a:t>Executive Orders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610231" y="2171080"/>
            <a:ext cx="11067538" cy="2972420"/>
          </a:xfrm>
          <a:prstGeom prst="rect">
            <a:avLst/>
          </a:prstGeom>
        </p:spPr>
        <p:txBody>
          <a:bodyPr lIns="0" tIns="0" rIns="0" bIns="0" rtlCol="0" anchor="t">
            <a:spAutoFit/>
          </a:bodyPr>
          <a:lstStyle/>
          <a:p>
            <a:pPr algn="ctr">
              <a:lnSpc>
                <a:spcPts val="2992"/>
              </a:lnSpc>
            </a:pPr>
            <a:endParaRPr/>
          </a:p>
          <a:p>
            <a:pPr algn="ctr">
              <a:lnSpc>
                <a:spcPts val="2992"/>
              </a:lnSpc>
            </a:pPr>
            <a:endParaRPr/>
          </a:p>
          <a:p>
            <a:pPr algn="ctr">
              <a:lnSpc>
                <a:spcPts val="3300"/>
              </a:lnSpc>
            </a:pPr>
            <a:endParaRPr/>
          </a:p>
          <a:p>
            <a:pPr algn="ctr">
              <a:lnSpc>
                <a:spcPts val="3300"/>
              </a:lnSpc>
            </a:pPr>
            <a:endParaRPr/>
          </a:p>
          <a:p>
            <a:pPr algn="ctr">
              <a:lnSpc>
                <a:spcPts val="3300"/>
              </a:lnSpc>
            </a:pPr>
            <a:endParaRPr/>
          </a:p>
          <a:p>
            <a:pPr algn="ctr">
              <a:lnSpc>
                <a:spcPts val="3300"/>
              </a:lnSpc>
            </a:pPr>
            <a:r>
              <a:rPr lang="en-US" sz="3000" spc="129">
                <a:solidFill>
                  <a:srgbClr val="000000"/>
                </a:solidFill>
                <a:latin typeface="Lato Bold"/>
              </a:rPr>
              <a:t>STATE RESPRESENTATIVES</a:t>
            </a:r>
          </a:p>
          <a:p>
            <a:pPr algn="ctr">
              <a:lnSpc>
                <a:spcPts val="2261"/>
              </a:lnSpc>
            </a:pPr>
            <a:endParaRPr lang="en-US" sz="3000" spc="129">
              <a:solidFill>
                <a:srgbClr val="000000"/>
              </a:solidFill>
              <a:latin typeface="Lato Bold"/>
            </a:endParaRPr>
          </a:p>
          <a:p>
            <a:pPr algn="ctr">
              <a:lnSpc>
                <a:spcPts val="2064"/>
              </a:lnSpc>
            </a:pPr>
            <a:endParaRPr lang="en-US" sz="3000" spc="129">
              <a:solidFill>
                <a:srgbClr val="000000"/>
              </a:solidFill>
              <a:latin typeface="Lato Bold"/>
            </a:endParaRPr>
          </a:p>
        </p:txBody>
      </p:sp>
      <p:sp>
        <p:nvSpPr>
          <p:cNvPr id="3" name="Freeform 3"/>
          <p:cNvSpPr/>
          <p:nvPr/>
        </p:nvSpPr>
        <p:spPr>
          <a:xfrm>
            <a:off x="6457632" y="970028"/>
            <a:ext cx="5372737" cy="2364004"/>
          </a:xfrm>
          <a:custGeom>
            <a:avLst/>
            <a:gdLst/>
            <a:ahLst/>
            <a:cxnLst/>
            <a:rect l="l" t="t" r="r" b="b"/>
            <a:pathLst>
              <a:path w="5372737" h="2364004">
                <a:moveTo>
                  <a:pt x="0" y="0"/>
                </a:moveTo>
                <a:lnTo>
                  <a:pt x="5372736" y="0"/>
                </a:lnTo>
                <a:lnTo>
                  <a:pt x="5372736" y="2364004"/>
                </a:lnTo>
                <a:lnTo>
                  <a:pt x="0" y="23640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2702939" y="5143500"/>
            <a:ext cx="12882122" cy="2242998"/>
            <a:chOff x="0" y="0"/>
            <a:chExt cx="17176163" cy="2990664"/>
          </a:xfrm>
        </p:grpSpPr>
        <p:sp>
          <p:nvSpPr>
            <p:cNvPr id="5" name="TextBox 5"/>
            <p:cNvSpPr txBox="1"/>
            <p:nvPr/>
          </p:nvSpPr>
          <p:spPr>
            <a:xfrm>
              <a:off x="0" y="-38100"/>
              <a:ext cx="17176163" cy="537633"/>
            </a:xfrm>
            <a:prstGeom prst="rect">
              <a:avLst/>
            </a:prstGeom>
          </p:spPr>
          <p:txBody>
            <a:bodyPr lIns="0" tIns="0" rIns="0" bIns="0" rtlCol="0" anchor="t">
              <a:spAutoFit/>
            </a:bodyPr>
            <a:lstStyle/>
            <a:p>
              <a:pPr algn="ctr">
                <a:lnSpc>
                  <a:spcPts val="3499"/>
                </a:lnSpc>
              </a:pPr>
              <a:r>
                <a:rPr lang="en-US" sz="2499">
                  <a:solidFill>
                    <a:srgbClr val="133166"/>
                  </a:solidFill>
                  <a:latin typeface="Montserrat Bold"/>
                </a:rPr>
                <a:t>You need to know your Senator and your Representative </a:t>
              </a:r>
            </a:p>
          </p:txBody>
        </p:sp>
        <p:sp>
          <p:nvSpPr>
            <p:cNvPr id="6" name="TextBox 6"/>
            <p:cNvSpPr txBox="1"/>
            <p:nvPr/>
          </p:nvSpPr>
          <p:spPr>
            <a:xfrm>
              <a:off x="478671" y="885052"/>
              <a:ext cx="16218822" cy="537633"/>
            </a:xfrm>
            <a:prstGeom prst="rect">
              <a:avLst/>
            </a:prstGeom>
          </p:spPr>
          <p:txBody>
            <a:bodyPr lIns="0" tIns="0" rIns="0" bIns="0" rtlCol="0" anchor="t">
              <a:spAutoFit/>
            </a:bodyPr>
            <a:lstStyle/>
            <a:p>
              <a:pPr algn="ctr">
                <a:lnSpc>
                  <a:spcPts val="3499"/>
                </a:lnSpc>
              </a:pPr>
              <a:r>
                <a:rPr lang="en-US" sz="2499">
                  <a:solidFill>
                    <a:srgbClr val="0033A0"/>
                  </a:solidFill>
                  <a:latin typeface="Montserrat Bold"/>
                  <a:hlinkClick r:id="rId4" tooltip="https://apps.legislature.ky.gov/findyourlegislator/findyourlegislator.html"/>
                </a:rPr>
                <a:t>https://apps.legislature.ky.gov/findyourlegislator/findyourlegislator.html</a:t>
              </a:r>
            </a:p>
          </p:txBody>
        </p:sp>
        <p:sp>
          <p:nvSpPr>
            <p:cNvPr id="7" name="TextBox 7"/>
            <p:cNvSpPr txBox="1"/>
            <p:nvPr/>
          </p:nvSpPr>
          <p:spPr>
            <a:xfrm>
              <a:off x="0" y="2453031"/>
              <a:ext cx="17176163" cy="537633"/>
            </a:xfrm>
            <a:prstGeom prst="rect">
              <a:avLst/>
            </a:prstGeom>
          </p:spPr>
          <p:txBody>
            <a:bodyPr lIns="0" tIns="0" rIns="0" bIns="0" rtlCol="0" anchor="t">
              <a:spAutoFit/>
            </a:bodyPr>
            <a:lstStyle/>
            <a:p>
              <a:pPr algn="ctr">
                <a:lnSpc>
                  <a:spcPts val="3499"/>
                </a:lnSpc>
              </a:pPr>
              <a:r>
                <a:rPr lang="en-US" sz="2499">
                  <a:solidFill>
                    <a:srgbClr val="133166"/>
                  </a:solidFill>
                  <a:latin typeface="Montserrat Bold"/>
                </a:rPr>
                <a:t>You also need to know the </a:t>
              </a:r>
              <a:r>
                <a:rPr lang="en-US" sz="2499" u="sng">
                  <a:solidFill>
                    <a:srgbClr val="133166"/>
                  </a:solidFill>
                  <a:latin typeface="Montserrat Bold"/>
                </a:rPr>
                <a:t>leaders</a:t>
              </a:r>
              <a:r>
                <a:rPr lang="en-US" sz="2499">
                  <a:solidFill>
                    <a:srgbClr val="133166"/>
                  </a:solidFill>
                  <a:latin typeface="Montserrat Bold"/>
                </a:rPr>
                <a:t> and the </a:t>
              </a:r>
              <a:r>
                <a:rPr lang="en-US" sz="2499" u="sng">
                  <a:solidFill>
                    <a:srgbClr val="133166"/>
                  </a:solidFill>
                  <a:latin typeface="Montserrat Bold"/>
                </a:rPr>
                <a:t>Committee Chairs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1010</Words>
  <Application>Microsoft Macintosh PowerPoint</Application>
  <PresentationFormat>Custom</PresentationFormat>
  <Paragraphs>212</Paragraphs>
  <Slides>26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Montserrat</vt:lpstr>
      <vt:lpstr>Glacial Indifference</vt:lpstr>
      <vt:lpstr>Montserrat Bold</vt:lpstr>
      <vt:lpstr>Calibri</vt:lpstr>
      <vt:lpstr>Antic Bold</vt:lpstr>
      <vt:lpstr>Montserrat Classic</vt:lpstr>
      <vt:lpstr>Lato</vt:lpstr>
      <vt:lpstr>Montserrat Classic Bold</vt:lpstr>
      <vt:lpstr>Lato Bold</vt:lpstr>
      <vt:lpstr>Arial</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Zoom Group ADVOCACY TRAINING (Talking Presentation)</dc:title>
  <cp:lastModifiedBy>Jeter, Justin (DD Council)</cp:lastModifiedBy>
  <cp:revision>1</cp:revision>
  <dcterms:created xsi:type="dcterms:W3CDTF">2006-08-16T00:00:00Z</dcterms:created>
  <dcterms:modified xsi:type="dcterms:W3CDTF">2023-08-14T15:41:40Z</dcterms:modified>
  <dc:identifier>DAFct2zrCK4</dc:identifier>
</cp:coreProperties>
</file>